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825" r:id="rId2"/>
    <p:sldId id="999" r:id="rId3"/>
    <p:sldId id="2494" r:id="rId4"/>
    <p:sldId id="2495" r:id="rId5"/>
    <p:sldId id="2496" r:id="rId6"/>
    <p:sldId id="2497" r:id="rId7"/>
    <p:sldId id="2498" r:id="rId8"/>
    <p:sldId id="2499" r:id="rId9"/>
    <p:sldId id="2500" r:id="rId10"/>
    <p:sldId id="2501" r:id="rId11"/>
    <p:sldId id="2502" r:id="rId12"/>
    <p:sldId id="2503" r:id="rId13"/>
    <p:sldId id="2504" r:id="rId14"/>
    <p:sldId id="2505" r:id="rId15"/>
    <p:sldId id="2506" r:id="rId16"/>
    <p:sldId id="2507" r:id="rId17"/>
    <p:sldId id="2508" r:id="rId18"/>
    <p:sldId id="2509" r:id="rId19"/>
    <p:sldId id="2510" r:id="rId20"/>
    <p:sldId id="2511" r:id="rId21"/>
    <p:sldId id="2512" r:id="rId22"/>
    <p:sldId id="2513" r:id="rId23"/>
    <p:sldId id="2514" r:id="rId24"/>
    <p:sldId id="2515" r:id="rId25"/>
    <p:sldId id="2516" r:id="rId26"/>
    <p:sldId id="2517" r:id="rId27"/>
    <p:sldId id="2518" r:id="rId28"/>
    <p:sldId id="2519" r:id="rId29"/>
    <p:sldId id="2520"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6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google.co.za/url?sa=i&amp;rct=j&amp;q=tabernacle&amp;source=images&amp;cd=&amp;cad=rja&amp;docid=A_Z4lI8i_K4J7M&amp;tbnid=0UEMSqlBw1y2FM:&amp;ved=0CAUQjRw&amp;url=https://commons.wikimedia.org/wiki/File:Tabernacle.png&amp;ei=ZcSMUcLbEsfH0QWPyYCoCA&amp;bvm=bv.46340616,d.ZG4&amp;psig=AFQjCNFBjML-AWBC4WQ8YGnHuN3G3IDnfA&amp;ust=1368266150733479"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google.co.za/url?sa=i&amp;rct=j&amp;q=tabernacle&amp;source=images&amp;cd=&amp;cad=rja&amp;docid=A_Z4lI8i_K4J7M&amp;tbnid=0UEMSqlBw1y2FM:&amp;ved=0CAUQjRw&amp;url=https://commons.wikimedia.org/wiki/File:Tabernacle.png&amp;ei=ZcSMUcLbEsfH0QWPyYCoCA&amp;bvm=bv.46340616,d.ZG4&amp;psig=AFQjCNFBjML-AWBC4WQ8YGnHuN3G3IDnfA&amp;ust=136826615073347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google.co.za/url?sa=i&amp;rct=j&amp;q=tabernacle&amp;source=images&amp;cd=&amp;cad=rja&amp;docid=A_Z4lI8i_K4J7M&amp;tbnid=0UEMSqlBw1y2FM:&amp;ved=0CAUQjRw&amp;url=https://commons.wikimedia.org/wiki/File:Tabernacle.png&amp;ei=ZcSMUcLbEsfH0QWPyYCoCA&amp;bvm=bv.46340616,d.ZG4&amp;psig=AFQjCNFBjML-AWBC4WQ8YGnHuN3G3IDnfA&amp;ust=1368266150733479"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google.co.za/url?sa=i&amp;rct=j&amp;q=tabernacle&amp;source=images&amp;cd=&amp;cad=rja&amp;docid=A_Z4lI8i_K4J7M&amp;tbnid=0UEMSqlBw1y2FM:&amp;ved=0CAUQjRw&amp;url=https://commons.wikimedia.org/wiki/File:Tabernacle.png&amp;ei=ZcSMUcLbEsfH0QWPyYCoCA&amp;bvm=bv.46340616,d.ZG4&amp;psig=AFQjCNFBjML-AWBC4WQ8YGnHuN3G3IDnfA&amp;ust=1368266150733479"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MYSTERIES OF THE KINGDOM OF HEAVEN</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in whom we have redemption through His blood, the forgiveness of trespasses, according to the riches of His favour, which He has lavished on us in all wisdom and insight</a:t>
            </a:r>
            <a:r>
              <a:rPr lang="en-ZA" b="1" i="1" dirty="0" smtClean="0">
                <a:solidFill>
                  <a:srgbClr val="004821"/>
                </a:solidFill>
              </a:rPr>
              <a:t>, (Ephesians 1:7-8)</a:t>
            </a:r>
          </a:p>
          <a:p>
            <a:r>
              <a:rPr lang="en-ZA" dirty="0" smtClean="0"/>
              <a:t>The above verse shows that initial step of salvation.</a:t>
            </a:r>
          </a:p>
          <a:p>
            <a:pPr algn="ctr"/>
            <a:r>
              <a:rPr lang="en-ZA" i="1" dirty="0" smtClean="0">
                <a:solidFill>
                  <a:srgbClr val="004821"/>
                </a:solidFill>
              </a:rPr>
              <a:t>having made known to us the secret of His desire, according to His good pleasure which He purposed in Him, to administer at the completion of time, to gather together in one all in Messiah, both which are in the heavens and which are on earth, in Him, </a:t>
            </a:r>
            <a:r>
              <a:rPr lang="en-ZA" b="1" i="1" dirty="0" smtClean="0">
                <a:solidFill>
                  <a:srgbClr val="004821"/>
                </a:solidFill>
              </a:rPr>
              <a:t>(Ephesians 1:9-10 )</a:t>
            </a:r>
          </a:p>
          <a:p>
            <a:pPr marL="174625" indent="-174625">
              <a:buFont typeface="Arial" pitchFamily="34" charset="0"/>
              <a:buChar char="•"/>
            </a:pPr>
            <a:r>
              <a:rPr lang="en-ZA" dirty="0" smtClean="0"/>
              <a:t>S</a:t>
            </a:r>
            <a:r>
              <a:rPr lang="en-ZA" i="1" dirty="0" smtClean="0"/>
              <a:t>ecret of His desire </a:t>
            </a:r>
            <a:r>
              <a:rPr lang="en-ZA" dirty="0" smtClean="0"/>
              <a:t>– remember the prayer….thy kingdom come, thy will be done?</a:t>
            </a:r>
          </a:p>
          <a:p>
            <a:pPr marL="174625" indent="-174625">
              <a:buFont typeface="Arial" pitchFamily="34" charset="0"/>
              <a:buChar char="•"/>
            </a:pPr>
            <a:r>
              <a:rPr lang="en-ZA" dirty="0" smtClean="0"/>
              <a:t>T</a:t>
            </a:r>
            <a:r>
              <a:rPr lang="en-ZA" i="1" dirty="0" smtClean="0"/>
              <a:t>o gather together in one all in Messiah</a:t>
            </a:r>
            <a:endParaRPr lang="en-ZA" dirty="0" smtClean="0"/>
          </a:p>
          <a:p>
            <a:pPr marL="174625" indent="-174625">
              <a:buFont typeface="Arial" pitchFamily="34" charset="0"/>
              <a:buChar char="•"/>
            </a:pPr>
            <a:r>
              <a:rPr lang="en-ZA" dirty="0" smtClean="0"/>
              <a:t>The joining together of </a:t>
            </a:r>
            <a:r>
              <a:rPr lang="en-ZA" i="1" dirty="0" smtClean="0"/>
              <a:t>both which are in the heavens and which are on earth, </a:t>
            </a:r>
            <a:r>
              <a:rPr lang="en-ZA" dirty="0" smtClean="0"/>
              <a:t>….this is also what the tabernacle does.</a:t>
            </a:r>
            <a:endParaRPr lang="en-ZA" i="1" dirty="0" smtClean="0"/>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GOAL FOR US</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For by favour you have been saved, through belief, and that not of yourselves, it is the gift of Elohim, it is not by works, so that no one should boast. For we are His workmanship, created in Messiah </a:t>
            </a:r>
            <a:r>
              <a:rPr lang="he-IL" sz="9600" i="1" dirty="0" smtClean="0">
                <a:solidFill>
                  <a:srgbClr val="004821"/>
                </a:solidFill>
              </a:rPr>
              <a:t>יהושע</a:t>
            </a:r>
            <a:r>
              <a:rPr lang="en-ZA" sz="9600" i="1" dirty="0" smtClean="0">
                <a:solidFill>
                  <a:srgbClr val="004821"/>
                </a:solidFill>
              </a:rPr>
              <a:t> unto good works, which Elohim prepared beforehand that we should walk in them. (</a:t>
            </a:r>
            <a:r>
              <a:rPr lang="en-ZA" sz="9600" b="1" i="1" dirty="0" smtClean="0">
                <a:solidFill>
                  <a:srgbClr val="004821"/>
                </a:solidFill>
              </a:rPr>
              <a:t>Ephesians 2:8-10)</a:t>
            </a:r>
          </a:p>
          <a:p>
            <a:pPr>
              <a:lnSpc>
                <a:spcPts val="2100"/>
              </a:lnSpc>
            </a:pPr>
            <a:r>
              <a:rPr lang="en-ZA" sz="9600" dirty="0" smtClean="0"/>
              <a:t>Here again we see the individual salvation message. But verse 10 continues with His goal for us …. to walk in good works. </a:t>
            </a:r>
          </a:p>
          <a:p>
            <a:pPr algn="ctr">
              <a:lnSpc>
                <a:spcPts val="2100"/>
              </a:lnSpc>
            </a:pPr>
            <a:r>
              <a:rPr lang="en-ZA" sz="9600" i="1" dirty="0" smtClean="0">
                <a:solidFill>
                  <a:srgbClr val="004821"/>
                </a:solidFill>
              </a:rPr>
              <a:t>Therefore remember that you, once gentiles in the flesh, who are called ‘the </a:t>
            </a:r>
            <a:r>
              <a:rPr lang="en-ZA" sz="9600" i="1" dirty="0" err="1" smtClean="0">
                <a:solidFill>
                  <a:srgbClr val="004821"/>
                </a:solidFill>
              </a:rPr>
              <a:t>uncircumcision</a:t>
            </a:r>
            <a:r>
              <a:rPr lang="en-ZA" sz="9600" i="1" dirty="0" smtClean="0">
                <a:solidFill>
                  <a:srgbClr val="004821"/>
                </a:solidFill>
              </a:rPr>
              <a:t>’ by what is called ‘the circumcision’ .. that at that time you were without Messiah, excluded from the citizenship of </a:t>
            </a:r>
            <a:r>
              <a:rPr lang="en-ZA" sz="9600" i="1" dirty="0" err="1" smtClean="0">
                <a:solidFill>
                  <a:srgbClr val="004821"/>
                </a:solidFill>
              </a:rPr>
              <a:t>Yisra’ĕl</a:t>
            </a:r>
            <a:r>
              <a:rPr lang="en-ZA" sz="9600" i="1" dirty="0" smtClean="0">
                <a:solidFill>
                  <a:srgbClr val="004821"/>
                </a:solidFill>
              </a:rPr>
              <a:t> and strangers from the covenants of promise, having no expectation and without Elohim in the world. But now in Messiah </a:t>
            </a:r>
            <a:r>
              <a:rPr lang="he-IL" sz="9600" i="1" dirty="0" smtClean="0">
                <a:solidFill>
                  <a:srgbClr val="004821"/>
                </a:solidFill>
              </a:rPr>
              <a:t>יהושע</a:t>
            </a:r>
            <a:r>
              <a:rPr lang="en-ZA" sz="9600" i="1" dirty="0" smtClean="0">
                <a:solidFill>
                  <a:srgbClr val="004821"/>
                </a:solidFill>
              </a:rPr>
              <a:t> you who once were far off have been brought near by the blood of the Messiah. (</a:t>
            </a:r>
            <a:r>
              <a:rPr lang="en-ZA" sz="9600" b="1" i="1" dirty="0" smtClean="0">
                <a:solidFill>
                  <a:srgbClr val="004821"/>
                </a:solidFill>
              </a:rPr>
              <a:t>Ephesians 2:11-13)</a:t>
            </a:r>
          </a:p>
          <a:p>
            <a:pPr marL="174625" indent="-174625">
              <a:lnSpc>
                <a:spcPts val="2100"/>
              </a:lnSpc>
              <a:buFont typeface="Arial" pitchFamily="34" charset="0"/>
              <a:buChar char="•"/>
            </a:pPr>
            <a:r>
              <a:rPr lang="en-ZA" sz="9600" dirty="0" smtClean="0"/>
              <a:t> Verse 11 – “</a:t>
            </a:r>
            <a:r>
              <a:rPr lang="en-ZA" sz="9600" b="1" dirty="0" smtClean="0"/>
              <a:t>once Gentiles in the flesh”…</a:t>
            </a:r>
            <a:r>
              <a:rPr lang="en-ZA" sz="9600" dirty="0" smtClean="0"/>
              <a:t>implies no longer Gentiles </a:t>
            </a:r>
          </a:p>
          <a:p>
            <a:pPr marL="174625" indent="-174625">
              <a:lnSpc>
                <a:spcPts val="2100"/>
              </a:lnSpc>
              <a:buFont typeface="Arial" pitchFamily="34" charset="0"/>
              <a:buChar char="•"/>
            </a:pPr>
            <a:r>
              <a:rPr lang="en-ZA" sz="9600" dirty="0" smtClean="0"/>
              <a:t> Verse 12 – N</a:t>
            </a:r>
            <a:r>
              <a:rPr lang="en-ZA" sz="9600" b="1" dirty="0" smtClean="0"/>
              <a:t>o longer an alien to the commonwealth of Israel and the covenants of Israel (</a:t>
            </a:r>
            <a:r>
              <a:rPr lang="en-ZA" sz="9600" b="1" dirty="0" err="1" smtClean="0"/>
              <a:t>Abrahamic</a:t>
            </a:r>
            <a:r>
              <a:rPr lang="en-ZA" sz="9600" b="1" dirty="0" smtClean="0"/>
              <a:t>, Mosaic, </a:t>
            </a:r>
            <a:r>
              <a:rPr lang="en-ZA" sz="9600" dirty="0" smtClean="0"/>
              <a:t>Renewed)</a:t>
            </a:r>
          </a:p>
          <a:p>
            <a:pPr marL="174625" indent="-174625">
              <a:lnSpc>
                <a:spcPts val="2100"/>
              </a:lnSpc>
            </a:pPr>
            <a:endParaRPr lang="en-ZA" sz="9600" b="1" i="1" dirty="0" smtClean="0">
              <a:solidFill>
                <a:srgbClr val="004821"/>
              </a:solidFill>
            </a:endParaRP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BY FAITH</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By faith we believe that the Messiah dwells in our hearts individually:  </a:t>
            </a:r>
          </a:p>
          <a:p>
            <a:pPr algn="ctr">
              <a:lnSpc>
                <a:spcPts val="2100"/>
              </a:lnSpc>
            </a:pPr>
            <a:r>
              <a:rPr lang="en-ZA" sz="9600" i="1" dirty="0" smtClean="0">
                <a:solidFill>
                  <a:srgbClr val="004821"/>
                </a:solidFill>
              </a:rPr>
              <a:t>Messiah, from whom all fatherhood in the heavens and earth is named, in order that He might give you, according to the riches of His esteem by power, to be strengthened in the inner man, through His Spirit, that the </a:t>
            </a:r>
            <a:r>
              <a:rPr lang="en-ZA" sz="9600" b="1" i="1" dirty="0" smtClean="0">
                <a:solidFill>
                  <a:srgbClr val="004821"/>
                </a:solidFill>
              </a:rPr>
              <a:t>Messiah might dwell in your hearts through belief</a:t>
            </a:r>
            <a:r>
              <a:rPr lang="en-ZA" sz="9600" i="1" dirty="0" smtClean="0">
                <a:solidFill>
                  <a:srgbClr val="004821"/>
                </a:solidFill>
              </a:rPr>
              <a:t> – having become rooted and grounded in love, </a:t>
            </a:r>
            <a:r>
              <a:rPr lang="en-ZA" sz="9600" b="1" i="1" dirty="0" smtClean="0">
                <a:solidFill>
                  <a:srgbClr val="004821"/>
                </a:solidFill>
              </a:rPr>
              <a:t>(Ephesians 3:14-17)</a:t>
            </a:r>
          </a:p>
          <a:p>
            <a:pPr>
              <a:lnSpc>
                <a:spcPts val="2100"/>
              </a:lnSpc>
            </a:pPr>
            <a:r>
              <a:rPr lang="en-ZA" sz="9600" dirty="0" smtClean="0"/>
              <a:t>As we mature we (are united with the </a:t>
            </a:r>
            <a:r>
              <a:rPr lang="en-ZA" sz="9600" i="1" dirty="0" smtClean="0"/>
              <a:t>“head” </a:t>
            </a:r>
            <a:r>
              <a:rPr lang="en-ZA" sz="9600" dirty="0" smtClean="0"/>
              <a:t>who is Messiah! </a:t>
            </a:r>
          </a:p>
          <a:p>
            <a:pPr algn="ctr">
              <a:lnSpc>
                <a:spcPts val="2100"/>
              </a:lnSpc>
            </a:pPr>
            <a:r>
              <a:rPr lang="en-ZA" sz="9600" i="1" dirty="0" smtClean="0">
                <a:solidFill>
                  <a:srgbClr val="004821"/>
                </a:solidFill>
              </a:rPr>
              <a:t>I call upon you therefore, I the prisoner of the Master, to walk worthily of the calling with which you were called, with all humility and meekness, with patience, bearing with one another in love, being eager to guard the unity of the Spirit in the bond of peace – one body and one Spirit, as you also were called in one expectation of your calling, one Master, one belief, one immersion, one Elohim and Father of all, who is above all, and through all, and in you all... maintaining the truth in love, we grow up in all respects into Him who is the head, Messiah, </a:t>
            </a:r>
            <a:r>
              <a:rPr lang="en-ZA" sz="9600" b="1" i="1" dirty="0" smtClean="0">
                <a:solidFill>
                  <a:srgbClr val="004821"/>
                </a:solidFill>
              </a:rPr>
              <a:t>(Ephesians 4:1-15 )</a:t>
            </a:r>
          </a:p>
          <a:p>
            <a:endParaRPr lang="en-ZA" dirty="0" smtClean="0"/>
          </a:p>
          <a:p>
            <a:pPr algn="ctr"/>
            <a:endParaRPr lang="en-ZA" b="1" i="1" dirty="0" smtClean="0">
              <a:solidFill>
                <a:srgbClr val="004821"/>
              </a:solidFill>
            </a:endParaRPr>
          </a:p>
          <a:p>
            <a:endParaRPr lang="en-ZA"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PURIFIED BRIDE</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 misconception is that we are immediately the bride when we accept </a:t>
            </a:r>
            <a:r>
              <a:rPr lang="he-IL" dirty="0" smtClean="0"/>
              <a:t>יהושע</a:t>
            </a:r>
            <a:r>
              <a:rPr lang="en-ZA" dirty="0" smtClean="0"/>
              <a:t>, the fact is we become the purified bride as we are </a:t>
            </a:r>
            <a:r>
              <a:rPr lang="en-ZA" i="1" dirty="0" smtClean="0"/>
              <a:t>“cleansed through the washing of water by the word”.</a:t>
            </a:r>
          </a:p>
          <a:p>
            <a:pPr algn="ctr">
              <a:lnSpc>
                <a:spcPts val="2100"/>
              </a:lnSpc>
            </a:pPr>
            <a:r>
              <a:rPr lang="en-ZA" i="1" dirty="0" smtClean="0">
                <a:solidFill>
                  <a:srgbClr val="004821"/>
                </a:solidFill>
              </a:rPr>
              <a:t>Wives, subject yourselves to your own husbands, as to the Master. Because the husband is head of the wife, as also the Messiah is head of the assembly, and He is Saviour of the body. But as the assembly is subject to Messiah, so also let the wives be to their own husbands in every respect. Husbands, love your wives, as Messiah also did love the assembly and gave Himself for it, in order to set it apart and cleanse it with the washing of water by the Word, in order to present it to Himself a splendid assembly, not having spot or wrinkle or any of this sort, but that it might be set-apart and blameless. </a:t>
            </a:r>
            <a:r>
              <a:rPr lang="en-ZA" b="1" i="1" dirty="0" smtClean="0">
                <a:solidFill>
                  <a:srgbClr val="004821"/>
                </a:solidFill>
              </a:rPr>
              <a:t>(Ephesians 5:22-27)</a:t>
            </a:r>
          </a:p>
          <a:p>
            <a:pPr>
              <a:lnSpc>
                <a:spcPts val="2100"/>
              </a:lnSpc>
            </a:pPr>
            <a:r>
              <a:rPr lang="en-ZA" dirty="0" smtClean="0"/>
              <a:t>This pattern continues into the future in the book of </a:t>
            </a:r>
            <a:r>
              <a:rPr lang="en-ZA" dirty="0" smtClean="0">
                <a:solidFill>
                  <a:srgbClr val="004821"/>
                </a:solidFill>
              </a:rPr>
              <a:t>Revelation 21:1-2: </a:t>
            </a:r>
            <a:r>
              <a:rPr lang="en-ZA" i="1" dirty="0" smtClean="0">
                <a:solidFill>
                  <a:srgbClr val="004821"/>
                </a:solidFill>
              </a:rPr>
              <a:t>And I saw a renewed heaven and a renewed earth, for the former heaven and the former earth had passed away, and the sea is no more. And I, </a:t>
            </a:r>
            <a:r>
              <a:rPr lang="en-ZA" i="1" dirty="0" err="1" smtClean="0">
                <a:solidFill>
                  <a:srgbClr val="004821"/>
                </a:solidFill>
              </a:rPr>
              <a:t>Yoḥanan</a:t>
            </a:r>
            <a:r>
              <a:rPr lang="en-ZA" i="1" dirty="0" smtClean="0">
                <a:solidFill>
                  <a:srgbClr val="004821"/>
                </a:solidFill>
              </a:rPr>
              <a:t>, saw the set-apart city, renewed </a:t>
            </a:r>
            <a:r>
              <a:rPr lang="en-ZA" i="1" dirty="0" err="1" smtClean="0">
                <a:solidFill>
                  <a:srgbClr val="004821"/>
                </a:solidFill>
              </a:rPr>
              <a:t>Yerushalayim</a:t>
            </a:r>
            <a:r>
              <a:rPr lang="en-ZA" i="1" dirty="0" smtClean="0">
                <a:solidFill>
                  <a:srgbClr val="004821"/>
                </a:solidFill>
              </a:rPr>
              <a:t>, coming down out of the heaven from Elohim, prepared as a bride adorned for her husband. </a:t>
            </a:r>
            <a:endParaRPr lang="en-ZA" b="1" i="1" dirty="0" smtClean="0">
              <a:solidFill>
                <a:srgbClr val="004821"/>
              </a:solidFill>
            </a:endParaRPr>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KINGDOM IN YOUR MIDST</a:t>
            </a:r>
            <a:endParaRPr lang="en-ZA" dirty="0"/>
          </a:p>
        </p:txBody>
      </p:sp>
      <p:sp>
        <p:nvSpPr>
          <p:cNvPr id="3" name="Content Placeholder 2"/>
          <p:cNvSpPr>
            <a:spLocks noGrp="1"/>
          </p:cNvSpPr>
          <p:nvPr>
            <p:ph idx="1"/>
          </p:nvPr>
        </p:nvSpPr>
        <p:spPr/>
        <p:txBody>
          <a:bodyPr>
            <a:normAutofit/>
          </a:bodyPr>
          <a:lstStyle/>
          <a:p>
            <a:r>
              <a:rPr lang="he-IL" dirty="0" smtClean="0"/>
              <a:t>יהושע</a:t>
            </a:r>
            <a:r>
              <a:rPr lang="en-ZA" dirty="0" smtClean="0"/>
              <a:t> makes an interesting comment recorded for us in the book of Luke:</a:t>
            </a:r>
          </a:p>
          <a:p>
            <a:pPr algn="ctr"/>
            <a:r>
              <a:rPr lang="en-ZA" i="1" dirty="0" smtClean="0">
                <a:solidFill>
                  <a:srgbClr val="004821"/>
                </a:solidFill>
              </a:rPr>
              <a:t>And having been asked by the Pharisees when the reign of Elohim would come, He answered them and said, “The reign of Elohim does not come with intent watching, nor shall they say, ‘Look here!’ or ‘Look there!’ For look, the reign of Elohim is in your midst!” </a:t>
            </a:r>
            <a:r>
              <a:rPr lang="en-ZA" b="1" i="1" dirty="0" smtClean="0">
                <a:solidFill>
                  <a:srgbClr val="004821"/>
                </a:solidFill>
              </a:rPr>
              <a:t>(Luke 17:20-21)</a:t>
            </a:r>
          </a:p>
          <a:p>
            <a:r>
              <a:rPr lang="en-ZA" dirty="0" smtClean="0"/>
              <a:t>Some translations say </a:t>
            </a:r>
            <a:r>
              <a:rPr lang="en-ZA" i="1" dirty="0" smtClean="0"/>
              <a:t>“….</a:t>
            </a:r>
            <a:r>
              <a:rPr lang="en-ZA" b="1" i="1" dirty="0" smtClean="0"/>
              <a:t>the kingdom of Elohim is within you?” </a:t>
            </a:r>
            <a:r>
              <a:rPr lang="en-ZA" dirty="0" smtClean="0"/>
              <a:t>Could </a:t>
            </a:r>
            <a:r>
              <a:rPr lang="he-IL" dirty="0" smtClean="0"/>
              <a:t>יהושע</a:t>
            </a:r>
            <a:r>
              <a:rPr lang="en-ZA" dirty="0" smtClean="0"/>
              <a:t> have been saying that the kingdom of </a:t>
            </a:r>
            <a:r>
              <a:rPr lang="he-IL" dirty="0" smtClean="0"/>
              <a:t>יהוה</a:t>
            </a:r>
            <a:r>
              <a:rPr lang="en-ZA" dirty="0" smtClean="0"/>
              <a:t> was to be found among those that were in the midst of them…i.e. the lost sheep of the House of Israel? Referring to the people or persons around us.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MARRAIGE FEAST</a:t>
            </a:r>
            <a:endParaRPr lang="en-ZA" dirty="0"/>
          </a:p>
        </p:txBody>
      </p:sp>
      <p:sp>
        <p:nvSpPr>
          <p:cNvPr id="3" name="Content Placeholder 2"/>
          <p:cNvSpPr>
            <a:spLocks noGrp="1"/>
          </p:cNvSpPr>
          <p:nvPr>
            <p:ph idx="1"/>
          </p:nvPr>
        </p:nvSpPr>
        <p:spPr/>
        <p:txBody>
          <a:bodyPr>
            <a:normAutofit/>
          </a:bodyPr>
          <a:lstStyle/>
          <a:p>
            <a:pPr>
              <a:lnSpc>
                <a:spcPts val="2500"/>
              </a:lnSpc>
            </a:pPr>
            <a:r>
              <a:rPr lang="en-ZA" dirty="0" smtClean="0"/>
              <a:t>Who will be there? Will those invited come? Yeshua gives the answer:</a:t>
            </a:r>
          </a:p>
          <a:p>
            <a:pPr algn="ctr">
              <a:lnSpc>
                <a:spcPts val="2500"/>
              </a:lnSpc>
            </a:pPr>
            <a:r>
              <a:rPr lang="en-ZA" i="1" dirty="0" smtClean="0">
                <a:solidFill>
                  <a:srgbClr val="004821"/>
                </a:solidFill>
              </a:rPr>
              <a:t>And when one of those who sat at the table with Him heard this, he said to Him, “Blessed is he who eats bread in the reign of Elohim!” But He said to him, “A certain man gave a great supper and invited many, and he sent his servant at supper time to say to those who were invited, ‘Come, for all is now ready.’ “But one by one they all began making excuses. The first said to him, ‘I have bought a field, and I need to go and see it. I ask you to have me excused.’ “And another said, ‘I have bought five yoke of oxen, and I am going to try them out. I ask you to have me excused.’ “And another said, ‘I have married a wife, and because of this I am unable to come.’ </a:t>
            </a:r>
            <a:r>
              <a:rPr lang="en-ZA" b="1" i="1" dirty="0" smtClean="0">
                <a:solidFill>
                  <a:srgbClr val="004821"/>
                </a:solidFill>
              </a:rPr>
              <a:t>(Luke 14:15-20 )</a:t>
            </a:r>
          </a:p>
          <a:p>
            <a:pPr>
              <a:lnSpc>
                <a:spcPts val="2500"/>
              </a:lnSpc>
            </a:pPr>
            <a:r>
              <a:rPr lang="en-ZA" dirty="0" smtClean="0"/>
              <a:t>The excuses all have to do with choosing the world over the Kingdom of </a:t>
            </a:r>
            <a:r>
              <a:rPr lang="he-IL" dirty="0" smtClean="0"/>
              <a:t>יהוה</a:t>
            </a:r>
            <a:r>
              <a:rPr lang="en-ZA" dirty="0" smtClean="0"/>
              <a:t>. What excuses do we have???</a:t>
            </a:r>
          </a:p>
          <a:p>
            <a:pPr algn="ctr">
              <a:lnSpc>
                <a:spcPts val="2400"/>
              </a:lnSpc>
            </a:pPr>
            <a:endParaRPr lang="en-ZA" b="1" i="1" dirty="0" smtClean="0">
              <a:solidFill>
                <a:srgbClr val="004821"/>
              </a:solidFill>
            </a:endParaRP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1000 YEARS</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“And that servant came and reported this to his master. Then the master of the house, being wroth, said to his servant, ‘Hurry out into the streets and lanes of the city, and bring in here the poor, and crippled, and lame, and blind.’ “And the servant said, ‘Master, it is done as you commanded, and still there is room.’ “And the master said to the servant, ‘Go out into the street corners and hedges, and compel them to come in, so that my house is filled. ‘For I say to you that none of those men who were invited shall taste my supper.’ ” </a:t>
            </a:r>
            <a:r>
              <a:rPr lang="en-ZA" b="1" i="1" dirty="0" smtClean="0">
                <a:solidFill>
                  <a:srgbClr val="004821"/>
                </a:solidFill>
              </a:rPr>
              <a:t>(Luke 14:21-24)</a:t>
            </a:r>
          </a:p>
          <a:p>
            <a:pPr>
              <a:lnSpc>
                <a:spcPts val="2200"/>
              </a:lnSpc>
            </a:pPr>
            <a:r>
              <a:rPr lang="en-ZA" dirty="0" smtClean="0"/>
              <a:t>It is not popular to suggest that </a:t>
            </a:r>
            <a:r>
              <a:rPr lang="he-IL" dirty="0" smtClean="0"/>
              <a:t>יהוה</a:t>
            </a:r>
            <a:r>
              <a:rPr lang="en-ZA" dirty="0" smtClean="0"/>
              <a:t> makes a distinction among believers based on their choices in this life. </a:t>
            </a:r>
            <a:r>
              <a:rPr lang="en-ZA" i="1" dirty="0" smtClean="0"/>
              <a:t>But this is what the Bible teaches.</a:t>
            </a:r>
            <a:r>
              <a:rPr lang="en-ZA" dirty="0" smtClean="0"/>
              <a:t> There are rewards for those who live their life in line with the will of </a:t>
            </a:r>
            <a:r>
              <a:rPr lang="he-IL" dirty="0" smtClean="0"/>
              <a:t>יהוה</a:t>
            </a:r>
            <a:r>
              <a:rPr lang="en-ZA" dirty="0" smtClean="0"/>
              <a:t>. The biggest reward is becoming a part of the bride of Messiah….living in the New Jerusalem and dwelling with Him there for a thousand years. Other believers appear to be travelling in order to see Him and learn from Him. Eternity seems to point to more of an equality ….. a thousand years is a very long time!</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KINGDOM REIGN</a:t>
            </a:r>
            <a:endParaRPr lang="en-ZA" dirty="0"/>
          </a:p>
        </p:txBody>
      </p:sp>
      <p:sp>
        <p:nvSpPr>
          <p:cNvPr id="3" name="Content Placeholder 2"/>
          <p:cNvSpPr>
            <a:spLocks noGrp="1"/>
          </p:cNvSpPr>
          <p:nvPr>
            <p:ph idx="1"/>
          </p:nvPr>
        </p:nvSpPr>
        <p:spPr>
          <a:xfrm>
            <a:off x="395536" y="1600200"/>
            <a:ext cx="8229600" cy="5257800"/>
          </a:xfrm>
        </p:spPr>
        <p:txBody>
          <a:bodyPr>
            <a:noAutofit/>
          </a:bodyPr>
          <a:lstStyle/>
          <a:p>
            <a:pPr>
              <a:lnSpc>
                <a:spcPts val="2100"/>
              </a:lnSpc>
            </a:pPr>
            <a:r>
              <a:rPr lang="en-ZA" dirty="0" smtClean="0"/>
              <a:t>We have seen the kingdom of heaven, the heavenly pattern of which is seen in the picture of the tabernacle. So what about the evil one? What about his kingdom? In the tabernacle, it is </a:t>
            </a:r>
            <a:r>
              <a:rPr lang="he-IL" dirty="0" smtClean="0"/>
              <a:t>יהוה</a:t>
            </a:r>
            <a:r>
              <a:rPr lang="en-ZA" dirty="0" smtClean="0"/>
              <a:t> who is being worshiped and served. Satan tempted </a:t>
            </a:r>
            <a:r>
              <a:rPr lang="he-IL" dirty="0" smtClean="0"/>
              <a:t>יהושע</a:t>
            </a:r>
            <a:r>
              <a:rPr lang="en-ZA" dirty="0" smtClean="0"/>
              <a:t> by asking Him to worship him in his worldly kingdom.</a:t>
            </a:r>
          </a:p>
          <a:p>
            <a:pPr algn="ctr">
              <a:lnSpc>
                <a:spcPts val="2100"/>
              </a:lnSpc>
            </a:pPr>
            <a:r>
              <a:rPr lang="en-ZA" i="1" dirty="0" smtClean="0">
                <a:solidFill>
                  <a:srgbClr val="004821"/>
                </a:solidFill>
              </a:rPr>
              <a:t>And the devil, taking Him up on a high mountain, showed Him all the reigns of the world in a moment of time. And the devil said to Him, “All this authority I shall give You, and their esteem, for it has been delivered to me, and I give it to whomever I wish. “If, then, You worship before me, all shall be Yours.” And </a:t>
            </a:r>
            <a:r>
              <a:rPr lang="he-IL" i="1" dirty="0" smtClean="0">
                <a:solidFill>
                  <a:srgbClr val="004821"/>
                </a:solidFill>
              </a:rPr>
              <a:t>יהושע</a:t>
            </a:r>
            <a:r>
              <a:rPr lang="en-ZA" i="1" dirty="0" smtClean="0">
                <a:solidFill>
                  <a:srgbClr val="004821"/>
                </a:solidFill>
              </a:rPr>
              <a:t> answering him, said, “Get behind Me, Satan! For it has been written, ‘You shall worship </a:t>
            </a:r>
            <a:r>
              <a:rPr lang="he-IL" i="1" dirty="0" smtClean="0">
                <a:solidFill>
                  <a:srgbClr val="004821"/>
                </a:solidFill>
              </a:rPr>
              <a:t>יהוה</a:t>
            </a:r>
            <a:r>
              <a:rPr lang="en-ZA" i="1" dirty="0" smtClean="0">
                <a:solidFill>
                  <a:srgbClr val="004821"/>
                </a:solidFill>
              </a:rPr>
              <a:t> your Elohim, and Him only you shall serve.’ ” </a:t>
            </a:r>
            <a:r>
              <a:rPr lang="en-ZA" b="1" i="1" dirty="0" smtClean="0">
                <a:solidFill>
                  <a:srgbClr val="004821"/>
                </a:solidFill>
              </a:rPr>
              <a:t>(Luke 4:5-8)</a:t>
            </a:r>
          </a:p>
          <a:p>
            <a:pPr algn="ctr">
              <a:lnSpc>
                <a:spcPts val="2100"/>
              </a:lnSpc>
            </a:pPr>
            <a:r>
              <a:rPr lang="en-ZA" b="1" dirty="0" smtClean="0"/>
              <a:t>Kingdom of </a:t>
            </a:r>
            <a:r>
              <a:rPr lang="he-IL" b="1" dirty="0" smtClean="0"/>
              <a:t>יהושע</a:t>
            </a:r>
            <a:r>
              <a:rPr lang="en-ZA" b="1" dirty="0" smtClean="0"/>
              <a:t> </a:t>
            </a:r>
            <a:r>
              <a:rPr lang="en-ZA" dirty="0" err="1" smtClean="0"/>
              <a:t>vs</a:t>
            </a:r>
            <a:r>
              <a:rPr lang="en-ZA" dirty="0" smtClean="0"/>
              <a:t> </a:t>
            </a:r>
            <a:r>
              <a:rPr lang="en-ZA" b="1" dirty="0" smtClean="0"/>
              <a:t>Kingdoms of </a:t>
            </a:r>
            <a:r>
              <a:rPr lang="en-ZA" b="1" dirty="0" err="1" smtClean="0"/>
              <a:t>satan</a:t>
            </a:r>
            <a:endParaRPr lang="en-ZA" b="1" dirty="0" smtClean="0"/>
          </a:p>
          <a:p>
            <a:pPr>
              <a:lnSpc>
                <a:spcPts val="2100"/>
              </a:lnSpc>
            </a:pPr>
            <a:r>
              <a:rPr lang="en-ZA" dirty="0" smtClean="0"/>
              <a:t>After His resurrection, </a:t>
            </a:r>
            <a:r>
              <a:rPr lang="he-IL" dirty="0" smtClean="0"/>
              <a:t>יהושע</a:t>
            </a:r>
            <a:r>
              <a:rPr lang="en-ZA" dirty="0" smtClean="0"/>
              <a:t> continued His kingdom teaching: </a:t>
            </a:r>
            <a:r>
              <a:rPr lang="en-ZA" i="1" dirty="0" smtClean="0">
                <a:solidFill>
                  <a:srgbClr val="004821"/>
                </a:solidFill>
              </a:rPr>
              <a:t>to whom He also presented Himself alive .. speaking concerning the reign of Elohim. </a:t>
            </a:r>
            <a:r>
              <a:rPr lang="en-ZA" b="1" i="1" dirty="0" smtClean="0">
                <a:solidFill>
                  <a:srgbClr val="004821"/>
                </a:solidFill>
              </a:rPr>
              <a:t>(Acts 1:3) </a:t>
            </a:r>
            <a:r>
              <a:rPr lang="en-ZA" dirty="0" smtClean="0"/>
              <a:t>Paul also </a:t>
            </a:r>
            <a:r>
              <a:rPr lang="en-ZA" i="1" dirty="0" smtClean="0">
                <a:solidFill>
                  <a:srgbClr val="004821"/>
                </a:solidFill>
              </a:rPr>
              <a:t>proclaiming the reign of Elohim and teaching about ... </a:t>
            </a:r>
            <a:r>
              <a:rPr lang="he-IL" i="1" dirty="0" smtClean="0">
                <a:solidFill>
                  <a:srgbClr val="004821"/>
                </a:solidFill>
              </a:rPr>
              <a:t>יהושע</a:t>
            </a:r>
            <a:r>
              <a:rPr lang="en-ZA" i="1" dirty="0" smtClean="0">
                <a:solidFill>
                  <a:srgbClr val="004821"/>
                </a:solidFill>
              </a:rPr>
              <a:t> Messiah ...</a:t>
            </a:r>
            <a:r>
              <a:rPr lang="en-ZA" b="1" i="1" dirty="0" smtClean="0">
                <a:solidFill>
                  <a:srgbClr val="004821"/>
                </a:solidFill>
              </a:rPr>
              <a:t>(Acts 28:31)</a:t>
            </a:r>
          </a:p>
          <a:p>
            <a:endParaRPr lang="en-US" dirty="0" smtClean="0"/>
          </a:p>
          <a:p>
            <a:pPr algn="ctr">
              <a:lnSpc>
                <a:spcPts val="2300"/>
              </a:lnSpc>
            </a:pPr>
            <a:endParaRPr lang="en-ZA" b="1" dirty="0" smtClean="0"/>
          </a:p>
          <a:p>
            <a:pPr algn="ctr">
              <a:lnSpc>
                <a:spcPts val="2300"/>
              </a:lnSpc>
            </a:pPr>
            <a:endParaRPr lang="en-ZA" b="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EARTHLY TABERNACLE - </a:t>
            </a:r>
            <a:r>
              <a:rPr lang="en-ZA" i="1" dirty="0" smtClean="0"/>
              <a:t>OUTSIDE</a:t>
            </a:r>
            <a:endParaRPr lang="en-ZA" i="1" dirty="0"/>
          </a:p>
        </p:txBody>
      </p:sp>
      <p:sp>
        <p:nvSpPr>
          <p:cNvPr id="3" name="Content Placeholder 2"/>
          <p:cNvSpPr>
            <a:spLocks noGrp="1"/>
          </p:cNvSpPr>
          <p:nvPr>
            <p:ph idx="1"/>
          </p:nvPr>
        </p:nvSpPr>
        <p:spPr/>
        <p:txBody>
          <a:bodyPr>
            <a:noAutofit/>
          </a:bodyPr>
          <a:lstStyle/>
          <a:p>
            <a:pPr>
              <a:lnSpc>
                <a:spcPts val="2400"/>
              </a:lnSpc>
            </a:pPr>
            <a:r>
              <a:rPr lang="en-ZA" dirty="0" smtClean="0"/>
              <a:t>Let’s take a walk through that earthly tabernacle. </a:t>
            </a:r>
          </a:p>
          <a:p>
            <a:pPr marL="174625" indent="-174625">
              <a:lnSpc>
                <a:spcPts val="2400"/>
              </a:lnSpc>
              <a:buFont typeface="Arial" pitchFamily="34" charset="0"/>
              <a:buChar char="•"/>
            </a:pPr>
            <a:r>
              <a:rPr lang="en-ZA" dirty="0" smtClean="0"/>
              <a:t>We walk through the door (John 3:5;10:9) to the brazen altar. Without that altar and the death that it represents, no one could come into the presence of </a:t>
            </a:r>
            <a:r>
              <a:rPr lang="he-IL" dirty="0" smtClean="0"/>
              <a:t>יהוה</a:t>
            </a:r>
            <a:r>
              <a:rPr lang="en-ZA" dirty="0" smtClean="0"/>
              <a:t>. It is the place of judgment and we can continue on because of the sacrifice </a:t>
            </a:r>
            <a:r>
              <a:rPr lang="he-IL" dirty="0" smtClean="0"/>
              <a:t>יהושע</a:t>
            </a:r>
            <a:r>
              <a:rPr lang="en-ZA" dirty="0" smtClean="0"/>
              <a:t> has made for us. </a:t>
            </a:r>
          </a:p>
          <a:p>
            <a:pPr marL="174625" indent="-174625">
              <a:lnSpc>
                <a:spcPts val="2400"/>
              </a:lnSpc>
            </a:pPr>
            <a:endParaRPr lang="en-ZA" dirty="0" smtClean="0"/>
          </a:p>
          <a:p>
            <a:pPr marL="174625" indent="-174625">
              <a:lnSpc>
                <a:spcPts val="2400"/>
              </a:lnSpc>
              <a:buFont typeface="Arial" pitchFamily="34" charset="0"/>
              <a:buChar char="•"/>
            </a:pPr>
            <a:r>
              <a:rPr lang="en-ZA" dirty="0" smtClean="0"/>
              <a:t>Next we move to the laver of water. We know the washing by the water of the Word matures us and allows us to wear those clean, spotless garments (Ephesians 5:25-27, Revelation 19:8). </a:t>
            </a:r>
          </a:p>
          <a:p>
            <a:pPr marL="174625" indent="-174625">
              <a:lnSpc>
                <a:spcPts val="2400"/>
              </a:lnSpc>
            </a:pPr>
            <a:endParaRPr lang="en-ZA" dirty="0" smtClean="0"/>
          </a:p>
          <a:p>
            <a:pPr marL="174625" indent="-174625">
              <a:lnSpc>
                <a:spcPts val="2400"/>
              </a:lnSpc>
              <a:buFont typeface="Arial" pitchFamily="34" charset="0"/>
              <a:buChar char="•"/>
            </a:pPr>
            <a:r>
              <a:rPr lang="en-ZA" dirty="0" smtClean="0"/>
              <a:t>We walk through that first veil as priests of the Most High for the purpose of service.</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pic>
        <p:nvPicPr>
          <p:cNvPr id="7" name="Picture 6" descr="https://upload.wikimedia.org/wikipedia/commons/a/a2/Tabernacle.png">
            <a:hlinkClick r:id="rId2"/>
          </p:cNvPr>
          <p:cNvPicPr>
            <a:picLocks noChangeAspect="1" noChangeArrowheads="1"/>
          </p:cNvPicPr>
          <p:nvPr/>
        </p:nvPicPr>
        <p:blipFill>
          <a:blip r:embed="rId3" cstate="print"/>
          <a:srcRect/>
          <a:stretch>
            <a:fillRect/>
          </a:stretch>
        </p:blipFill>
        <p:spPr bwMode="auto">
          <a:xfrm>
            <a:off x="0" y="1517917"/>
            <a:ext cx="9096923" cy="534008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74625" indent="-174625">
              <a:lnSpc>
                <a:spcPts val="2100"/>
              </a:lnSpc>
              <a:buFont typeface="Arial" pitchFamily="34" charset="0"/>
              <a:buChar char="•"/>
            </a:pPr>
            <a:r>
              <a:rPr lang="en-ZA" dirty="0" smtClean="0"/>
              <a:t>The table of showbread on the right with its 12 loaves of bread symbolizes the unity of the 12 tribes of Israel. If you have walked into this Holy room, you have ceased to become an individual and are now part of the body of the priesthood. Ezekiel 44:23-24 details the duties of the future priesthood… to teach the difference between the holy and the common, the clean and the unclean, to keep His Torah and His Sabbaths holy. </a:t>
            </a:r>
          </a:p>
          <a:p>
            <a:pPr marL="174625" indent="-174625">
              <a:lnSpc>
                <a:spcPts val="2100"/>
              </a:lnSpc>
              <a:buFont typeface="Arial" pitchFamily="34" charset="0"/>
              <a:buChar char="•"/>
            </a:pPr>
            <a:endParaRPr lang="en-ZA" dirty="0" smtClean="0"/>
          </a:p>
          <a:p>
            <a:pPr marL="174625" indent="-174625">
              <a:lnSpc>
                <a:spcPts val="2100"/>
              </a:lnSpc>
              <a:buFont typeface="Arial" pitchFamily="34" charset="0"/>
              <a:buChar char="•"/>
            </a:pPr>
            <a:r>
              <a:rPr lang="en-ZA" dirty="0" smtClean="0"/>
              <a:t>The light of the menorah floods this room symbolizing both the head and the body bringing the light of Torah to a lost world. </a:t>
            </a:r>
          </a:p>
          <a:p>
            <a:pPr marL="174625" indent="-174625">
              <a:lnSpc>
                <a:spcPts val="2100"/>
              </a:lnSpc>
            </a:pPr>
            <a:endParaRPr lang="en-ZA" dirty="0" smtClean="0"/>
          </a:p>
          <a:p>
            <a:pPr marL="174625" indent="-174625">
              <a:lnSpc>
                <a:spcPts val="2100"/>
              </a:lnSpc>
              <a:buFont typeface="Arial" pitchFamily="34" charset="0"/>
              <a:buChar char="•"/>
            </a:pPr>
            <a:r>
              <a:rPr lang="en-ZA" dirty="0" smtClean="0"/>
              <a:t>We step up to the altar of incense where we are able to pray knowledgeably having partaken of the bread of the tribes and having the light of the menorah to guide us in our prayers.</a:t>
            </a:r>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
        <p:nvSpPr>
          <p:cNvPr id="6" name="Title 1"/>
          <p:cNvSpPr>
            <a:spLocks noGrp="1"/>
          </p:cNvSpPr>
          <p:nvPr>
            <p:ph type="title"/>
          </p:nvPr>
        </p:nvSpPr>
        <p:spPr>
          <a:xfrm>
            <a:off x="457200" y="274638"/>
            <a:ext cx="8229600" cy="1143000"/>
          </a:xfrm>
        </p:spPr>
        <p:txBody>
          <a:bodyPr>
            <a:normAutofit fontScale="90000"/>
          </a:bodyPr>
          <a:lstStyle/>
          <a:p>
            <a:r>
              <a:rPr lang="en-ZA" dirty="0" smtClean="0"/>
              <a:t>EARTHLY TABERNACLE – </a:t>
            </a:r>
            <a:r>
              <a:rPr lang="en-ZA" i="1" dirty="0" smtClean="0"/>
              <a:t>HOLY PLACE</a:t>
            </a:r>
            <a:endParaRPr lang="en-ZA" i="1" dirty="0"/>
          </a:p>
        </p:txBody>
      </p:sp>
      <p:pic>
        <p:nvPicPr>
          <p:cNvPr id="7" name="Picture 6" descr="https://upload.wikimedia.org/wikipedia/commons/a/a2/Tabernacle.png">
            <a:hlinkClick r:id="rId2"/>
          </p:cNvPr>
          <p:cNvPicPr>
            <a:picLocks noChangeAspect="1" noChangeArrowheads="1"/>
          </p:cNvPicPr>
          <p:nvPr/>
        </p:nvPicPr>
        <p:blipFill>
          <a:blip r:embed="rId3" cstate="print"/>
          <a:srcRect/>
          <a:stretch>
            <a:fillRect/>
          </a:stretch>
        </p:blipFill>
        <p:spPr bwMode="auto">
          <a:xfrm>
            <a:off x="0" y="1517917"/>
            <a:ext cx="9096923" cy="534008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nSpc>
                <a:spcPts val="2300"/>
              </a:lnSpc>
            </a:pPr>
            <a:r>
              <a:rPr lang="en-ZA" dirty="0" smtClean="0"/>
              <a:t>We are very close now to the Holy of Holies. Only a veil separates us. The Gospel accounts say that the veil was torn. However, there were two veils in the temple and we cannot see conclusively that it is this veil between the Holy and the Holy of Holies that was torn. According to Alfred </a:t>
            </a:r>
            <a:r>
              <a:rPr lang="en-ZA" dirty="0" err="1" smtClean="0"/>
              <a:t>Edersheim</a:t>
            </a:r>
            <a:r>
              <a:rPr lang="en-ZA" dirty="0" smtClean="0"/>
              <a:t> in his book The Temple, the first entrance into the Holy Place was </a:t>
            </a:r>
            <a:r>
              <a:rPr lang="en-ZA" i="1" dirty="0" smtClean="0">
                <a:solidFill>
                  <a:srgbClr val="C00000"/>
                </a:solidFill>
              </a:rPr>
              <a:t>“two-leaved doors, with gold plating, and covered by a rich Babylonian curtain of the four colours of the Temple (fine linen, blue, scarlet, and purple).” </a:t>
            </a:r>
            <a:r>
              <a:rPr lang="en-ZA" dirty="0" err="1" smtClean="0"/>
              <a:t>Edersheim</a:t>
            </a:r>
            <a:r>
              <a:rPr lang="en-ZA" dirty="0" smtClean="0"/>
              <a:t> also writes that “</a:t>
            </a:r>
            <a:r>
              <a:rPr lang="en-ZA" i="1" dirty="0" smtClean="0">
                <a:solidFill>
                  <a:srgbClr val="C00000"/>
                </a:solidFill>
              </a:rPr>
              <a:t>a wooden partition separated the Most Holy from the Holy Place; and over the door hung a veil.” </a:t>
            </a:r>
            <a:r>
              <a:rPr lang="en-ZA" dirty="0" smtClean="0"/>
              <a:t>So which veil was actually torn? The Greek verses in the book of Hebrews do not make it clear.</a:t>
            </a:r>
          </a:p>
          <a:p>
            <a:pPr>
              <a:lnSpc>
                <a:spcPts val="2300"/>
              </a:lnSpc>
            </a:pPr>
            <a:r>
              <a:rPr lang="en-ZA" dirty="0" smtClean="0"/>
              <a:t>Let’s first if there is mention of a second veil in scripture: </a:t>
            </a:r>
          </a:p>
          <a:p>
            <a:pPr algn="ctr">
              <a:lnSpc>
                <a:spcPts val="2300"/>
              </a:lnSpc>
            </a:pPr>
            <a:r>
              <a:rPr lang="en-ZA" i="1" dirty="0" smtClean="0">
                <a:solidFill>
                  <a:srgbClr val="004821"/>
                </a:solidFill>
              </a:rPr>
              <a:t>For a Tent was prepared: the first part, in which was the </a:t>
            </a:r>
            <a:r>
              <a:rPr lang="en-ZA" i="1" dirty="0" err="1" smtClean="0">
                <a:solidFill>
                  <a:srgbClr val="004821"/>
                </a:solidFill>
              </a:rPr>
              <a:t>lampstand</a:t>
            </a:r>
            <a:r>
              <a:rPr lang="en-ZA" i="1" dirty="0" smtClean="0">
                <a:solidFill>
                  <a:srgbClr val="004821"/>
                </a:solidFill>
              </a:rPr>
              <a:t>, and the table, and the showbread, which is called the Set-apart Place. And after the second veil, the part of the Tent which is called Most Set-apart, </a:t>
            </a:r>
            <a:r>
              <a:rPr lang="en-ZA" b="1" i="1" dirty="0" smtClean="0">
                <a:solidFill>
                  <a:srgbClr val="004821"/>
                </a:solidFill>
              </a:rPr>
              <a:t>(Hebrews 9:2-3)</a:t>
            </a:r>
          </a:p>
          <a:p>
            <a:pPr>
              <a:lnSpc>
                <a:spcPts val="23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
        <p:nvSpPr>
          <p:cNvPr id="5" name="Title 1"/>
          <p:cNvSpPr>
            <a:spLocks noGrp="1"/>
          </p:cNvSpPr>
          <p:nvPr>
            <p:ph type="title"/>
          </p:nvPr>
        </p:nvSpPr>
        <p:spPr>
          <a:xfrm>
            <a:off x="457200" y="274638"/>
            <a:ext cx="8229600" cy="1143000"/>
          </a:xfrm>
        </p:spPr>
        <p:txBody>
          <a:bodyPr>
            <a:normAutofit fontScale="90000"/>
          </a:bodyPr>
          <a:lstStyle/>
          <a:p>
            <a:r>
              <a:rPr lang="en-ZA" dirty="0" smtClean="0"/>
              <a:t>EARTHLY TABERNACLE – </a:t>
            </a:r>
            <a:br>
              <a:rPr lang="en-ZA" dirty="0" smtClean="0"/>
            </a:br>
            <a:r>
              <a:rPr lang="en-ZA" i="1" dirty="0" smtClean="0"/>
              <a:t>HOLY OF HOLIES</a:t>
            </a:r>
            <a:endParaRPr lang="en-ZA" i="1" dirty="0"/>
          </a:p>
        </p:txBody>
      </p:sp>
      <p:pic>
        <p:nvPicPr>
          <p:cNvPr id="7" name="Picture 6" descr="https://upload.wikimedia.org/wikipedia/commons/a/a2/Tabernacle.png">
            <a:hlinkClick r:id="rId2"/>
          </p:cNvPr>
          <p:cNvPicPr>
            <a:picLocks noChangeAspect="1" noChangeArrowheads="1"/>
          </p:cNvPicPr>
          <p:nvPr/>
        </p:nvPicPr>
        <p:blipFill>
          <a:blip r:embed="rId3" cstate="print"/>
          <a:srcRect/>
          <a:stretch>
            <a:fillRect/>
          </a:stretch>
        </p:blipFill>
        <p:spPr bwMode="auto">
          <a:xfrm>
            <a:off x="47077" y="-1539552"/>
            <a:ext cx="9096923" cy="534008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HIGH PRIEST </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 the </a:t>
            </a:r>
            <a:r>
              <a:rPr lang="en-ZA" b="1" i="1" dirty="0" smtClean="0">
                <a:solidFill>
                  <a:srgbClr val="004821"/>
                </a:solidFill>
              </a:rPr>
              <a:t>priests</a:t>
            </a:r>
            <a:r>
              <a:rPr lang="en-ZA" i="1" dirty="0" smtClean="0">
                <a:solidFill>
                  <a:srgbClr val="004821"/>
                </a:solidFill>
              </a:rPr>
              <a:t> always went into the first part of the Tent, accomplishing the services. But into the second part the </a:t>
            </a:r>
            <a:r>
              <a:rPr lang="en-ZA" b="1" i="1" dirty="0" smtClean="0">
                <a:solidFill>
                  <a:srgbClr val="004821"/>
                </a:solidFill>
              </a:rPr>
              <a:t>high priest went alone once a year</a:t>
            </a:r>
            <a:r>
              <a:rPr lang="en-ZA" i="1" dirty="0" smtClean="0">
                <a:solidFill>
                  <a:srgbClr val="004821"/>
                </a:solidFill>
              </a:rPr>
              <a:t>, not without blood, which he offered for himself and for sins of ignorance of the people, the Set-apart Spirit signifying this, that the way into the Most Set-apart Place was not yet made manifest while the first Tent has a standing, which was a parable for the present time in which both gifts and slaughters are offered which are unable to perfect the one serving, as to his conscience, only as to foods and drinks, and different washings, and fleshly regulations imposed until a time of setting matters straight</a:t>
            </a:r>
            <a:r>
              <a:rPr lang="en-ZA" b="1" i="1" dirty="0" smtClean="0">
                <a:solidFill>
                  <a:srgbClr val="004821"/>
                </a:solidFill>
              </a:rPr>
              <a:t>. But Messiah, having become a High Priest of the coming good matters, through the greater and more perfect Tent not made with hands, that is, not of this creation, entered into the Most Set-apart Place once for all, not with the blood of goats and calves, but with His own blood, having obtained everlasting redemption. (Hebrews 9:6-12)</a:t>
            </a:r>
          </a:p>
          <a:p>
            <a:pPr algn="l">
              <a:lnSpc>
                <a:spcPts val="2400"/>
              </a:lnSpc>
            </a:pPr>
            <a:r>
              <a:rPr lang="en-ZA" dirty="0" smtClean="0"/>
              <a:t>Only a High priest can enter the set apart place. </a:t>
            </a:r>
          </a:p>
          <a:p>
            <a:pPr algn="ctr">
              <a:lnSpc>
                <a:spcPts val="2400"/>
              </a:lnSpc>
            </a:pPr>
            <a:endParaRPr lang="en-ZA"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5400" dirty="0" smtClean="0"/>
              <a:t>יהושע</a:t>
            </a:r>
            <a:r>
              <a:rPr lang="en-ZA" sz="4800" dirty="0" smtClean="0"/>
              <a:t> </a:t>
            </a:r>
            <a:r>
              <a:rPr lang="en-ZA" dirty="0" smtClean="0"/>
              <a:t>THE OFFERING</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he-IL" sz="9600" i="1" dirty="0" smtClean="0">
                <a:solidFill>
                  <a:srgbClr val="004821"/>
                </a:solidFill>
              </a:rPr>
              <a:t>יהושע</a:t>
            </a:r>
            <a:r>
              <a:rPr lang="en-ZA" sz="9600" i="1" dirty="0" smtClean="0">
                <a:solidFill>
                  <a:srgbClr val="004821"/>
                </a:solidFill>
              </a:rPr>
              <a:t> said to her, “Do not hold on to Me, for I have not yet ascended to My Father. But go to My brothers and say to them, ‘I am ascending to My Father and your Father, and to My Elohim and your Elohim.’ ”</a:t>
            </a:r>
            <a:r>
              <a:rPr lang="en-ZA" sz="9600" b="1" i="1" dirty="0" smtClean="0">
                <a:solidFill>
                  <a:srgbClr val="004821"/>
                </a:solidFill>
              </a:rPr>
              <a:t> (John 20:17 )</a:t>
            </a:r>
          </a:p>
          <a:p>
            <a:pPr algn="ctr">
              <a:lnSpc>
                <a:spcPts val="2100"/>
              </a:lnSpc>
            </a:pPr>
            <a:r>
              <a:rPr lang="en-ZA" sz="9600" i="1" dirty="0" smtClean="0">
                <a:solidFill>
                  <a:srgbClr val="004821"/>
                </a:solidFill>
              </a:rPr>
              <a:t>And I saw a strong messenger proclaiming with a loud voice, </a:t>
            </a:r>
            <a:r>
              <a:rPr lang="en-ZA" sz="9600" b="1" i="1" dirty="0" smtClean="0">
                <a:solidFill>
                  <a:srgbClr val="004821"/>
                </a:solidFill>
              </a:rPr>
              <a:t>“Who is worthy to open the scroll and to loosen its seals?” </a:t>
            </a:r>
            <a:r>
              <a:rPr lang="en-ZA" sz="9600" i="1" dirty="0" smtClean="0">
                <a:solidFill>
                  <a:srgbClr val="004821"/>
                </a:solidFill>
              </a:rPr>
              <a:t>....“Do not weep. See, the Lion of the tribe of </a:t>
            </a:r>
            <a:r>
              <a:rPr lang="en-ZA" sz="9600" i="1" dirty="0" err="1" smtClean="0">
                <a:solidFill>
                  <a:srgbClr val="004821"/>
                </a:solidFill>
              </a:rPr>
              <a:t>Yehuḏah</a:t>
            </a:r>
            <a:r>
              <a:rPr lang="en-ZA" sz="9600" i="1" dirty="0" smtClean="0">
                <a:solidFill>
                  <a:srgbClr val="004821"/>
                </a:solidFill>
              </a:rPr>
              <a:t>, the Root of Dawiḏ, overcame to open the scroll and to loosen its seven seals.” And I looked and saw in the midst of the throne and of the four living creatures, and in the midst of the elders a Lamb standing, as having been slain, having seven horns and seven eyes, which are the seven Spirits of Elohim sent out into all the earth. And He came and took the scroll out of the right hand of Him sitting on the throne. .. And they sang a renewed song, saying, “You are worthy to take the scroll, and to open its seals, because You were slain, and have redeemed us to Elohim by Your blood out of every tribe and tongue and people and nation, and made us sovereigns and priests to our Elohim, and we shall reign upon the earth.” ... </a:t>
            </a:r>
            <a:r>
              <a:rPr lang="en-ZA" sz="9600" b="1" i="1" dirty="0" smtClean="0">
                <a:solidFill>
                  <a:srgbClr val="004821"/>
                </a:solidFill>
              </a:rPr>
              <a:t>(Revelation 5:2-12 )</a:t>
            </a:r>
          </a:p>
          <a:p>
            <a:endParaRPr lang="en-ZA"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IST VEIL  </a:t>
            </a:r>
            <a:endParaRPr lang="en-ZA" dirty="0"/>
          </a:p>
        </p:txBody>
      </p:sp>
      <p:sp>
        <p:nvSpPr>
          <p:cNvPr id="3" name="Content Placeholder 2"/>
          <p:cNvSpPr>
            <a:spLocks noGrp="1"/>
          </p:cNvSpPr>
          <p:nvPr>
            <p:ph idx="1"/>
          </p:nvPr>
        </p:nvSpPr>
        <p:spPr/>
        <p:txBody>
          <a:bodyPr>
            <a:normAutofit fontScale="25000" lnSpcReduction="20000"/>
          </a:bodyPr>
          <a:lstStyle/>
          <a:p>
            <a:r>
              <a:rPr lang="en-ZA" sz="9600" dirty="0" smtClean="0"/>
              <a:t>It must be noted firstly that his veil known as …</a:t>
            </a:r>
            <a:r>
              <a:rPr lang="en-ZA" sz="9600" i="1" dirty="0" smtClean="0"/>
              <a:t>the Babylonian curtain…</a:t>
            </a:r>
            <a:r>
              <a:rPr lang="en-ZA" sz="9600" dirty="0" smtClean="0"/>
              <a:t> not the veil separating the Holy Place from the Holy of Holies that was torn. When </a:t>
            </a:r>
            <a:r>
              <a:rPr lang="he-IL" sz="9600" dirty="0" smtClean="0"/>
              <a:t>יהושע</a:t>
            </a:r>
            <a:r>
              <a:rPr lang="en-ZA" sz="9600" dirty="0" smtClean="0"/>
              <a:t> died, it opened the way for us to come in and serve as priests in the order of Melchizedek (King of Righteousness). Only </a:t>
            </a:r>
            <a:r>
              <a:rPr lang="he-IL" sz="9600" dirty="0" smtClean="0"/>
              <a:t>יהושע</a:t>
            </a:r>
            <a:r>
              <a:rPr lang="en-ZA" sz="9600" dirty="0" smtClean="0"/>
              <a:t>, however, entered the Holy of Holies as the King of Righteousness. Today He intercedes there in the heavenly tabernacle on behalf of His people Israel (Romans 8:34). The entrance to the Holy of Holies (where the testimony is) opens in Revelation 15:5:</a:t>
            </a:r>
          </a:p>
          <a:p>
            <a:pPr algn="ctr"/>
            <a:r>
              <a:rPr lang="en-ZA" sz="9600" i="1" dirty="0" smtClean="0">
                <a:solidFill>
                  <a:srgbClr val="004821"/>
                </a:solidFill>
              </a:rPr>
              <a:t>And after this I looked and saw the Dwelling Place of the Tent of Witness in the heaven was opened. </a:t>
            </a:r>
          </a:p>
          <a:p>
            <a:r>
              <a:rPr lang="en-ZA" sz="9600" dirty="0" smtClean="0"/>
              <a:t>Only the bride will enter the Holy of Holies, the bedroom of the Bridegroom. She is still preparing for that Day. </a:t>
            </a:r>
          </a:p>
          <a:p>
            <a:pPr algn="ctr"/>
            <a:r>
              <a:rPr lang="en-ZA" sz="9600" i="1" dirty="0" smtClean="0">
                <a:solidFill>
                  <a:srgbClr val="004821"/>
                </a:solidFill>
              </a:rPr>
              <a:t>‘Thus said the Master </a:t>
            </a:r>
            <a:r>
              <a:rPr lang="he-IL" sz="9600" i="1" dirty="0" smtClean="0">
                <a:solidFill>
                  <a:srgbClr val="004821"/>
                </a:solidFill>
              </a:rPr>
              <a:t>יהוה</a:t>
            </a:r>
            <a:r>
              <a:rPr lang="en-ZA" sz="9600" i="1" dirty="0" smtClean="0">
                <a:solidFill>
                  <a:srgbClr val="004821"/>
                </a:solidFill>
              </a:rPr>
              <a:t>, “No son of a foreigner, uncircumcised in heart or uncircumcised in flesh, comes into My set-apart place, even any son of a foreigner who is among the children of </a:t>
            </a:r>
            <a:r>
              <a:rPr lang="en-ZA" sz="9600" i="1" dirty="0" err="1" smtClean="0">
                <a:solidFill>
                  <a:srgbClr val="004821"/>
                </a:solidFill>
              </a:rPr>
              <a:t>Yisra’ĕl</a:t>
            </a:r>
            <a:r>
              <a:rPr lang="en-ZA" sz="9600" i="1" dirty="0" smtClean="0">
                <a:solidFill>
                  <a:srgbClr val="004821"/>
                </a:solidFill>
              </a:rPr>
              <a:t>. </a:t>
            </a:r>
            <a:r>
              <a:rPr lang="en-ZA" sz="9600" b="1" i="1" dirty="0" smtClean="0">
                <a:solidFill>
                  <a:srgbClr val="004821"/>
                </a:solidFill>
              </a:rPr>
              <a:t>(Ezekiel 44:9 )</a:t>
            </a:r>
          </a:p>
          <a:p>
            <a:endParaRPr lang="en-US" dirty="0" smtClean="0"/>
          </a:p>
          <a:p>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pic>
        <p:nvPicPr>
          <p:cNvPr id="5" name="Picture 4" descr="https://upload.wikimedia.org/wikipedia/commons/a/a2/Tabernacle.png">
            <a:hlinkClick r:id="rId2"/>
          </p:cNvPr>
          <p:cNvPicPr>
            <a:picLocks noChangeAspect="1" noChangeArrowheads="1"/>
          </p:cNvPicPr>
          <p:nvPr/>
        </p:nvPicPr>
        <p:blipFill>
          <a:blip r:embed="rId3" cstate="print"/>
          <a:srcRect/>
          <a:stretch>
            <a:fillRect/>
          </a:stretch>
        </p:blipFill>
        <p:spPr bwMode="auto">
          <a:xfrm>
            <a:off x="0" y="1517917"/>
            <a:ext cx="9096923" cy="534008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WHO WILL ENTER</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“But the priests, the </a:t>
            </a:r>
            <a:r>
              <a:rPr lang="en-ZA" sz="2600" i="1" dirty="0" err="1" smtClean="0">
                <a:solidFill>
                  <a:srgbClr val="004821"/>
                </a:solidFill>
              </a:rPr>
              <a:t>Lĕwites</a:t>
            </a:r>
            <a:r>
              <a:rPr lang="en-ZA" sz="2600" i="1" dirty="0" smtClean="0">
                <a:solidFill>
                  <a:srgbClr val="004821"/>
                </a:solidFill>
              </a:rPr>
              <a:t>, the sons of </a:t>
            </a:r>
            <a:r>
              <a:rPr lang="en-ZA" sz="2600" i="1" dirty="0" err="1" smtClean="0">
                <a:solidFill>
                  <a:srgbClr val="004821"/>
                </a:solidFill>
              </a:rPr>
              <a:t>Tsaḏoq</a:t>
            </a:r>
            <a:r>
              <a:rPr lang="en-ZA" sz="2600" i="1" dirty="0" smtClean="0">
                <a:solidFill>
                  <a:srgbClr val="004821"/>
                </a:solidFill>
              </a:rPr>
              <a:t>, who guarded the duty of My set-apart place ..“They shall enter My set-apart place, and they shall draw near to My table to serve Me, and they shall guard My charge. “And it shall be, when they enter the gates of the inner courtyard, that they put on linen garments, and no wool shall come upon them while they attend within the gates of the inner courtyard or within the house. “They shall have linen turbans on their heads and linen trousers on their bodies, they shall not gird themselves with sweat. ..“And their heads they shall not shave, nor shall they let their hair grow long – they shall keep their hair well trimmed. “And no priest is to drink wine when he comes into the inner court. “And they do not take as wife a widow or a divorced woman, but take maidens of the seed of the house of </a:t>
            </a:r>
            <a:r>
              <a:rPr lang="en-ZA" sz="2600" i="1" dirty="0" err="1" smtClean="0">
                <a:solidFill>
                  <a:srgbClr val="004821"/>
                </a:solidFill>
              </a:rPr>
              <a:t>Yisra’ĕl</a:t>
            </a:r>
            <a:r>
              <a:rPr lang="en-ZA" sz="2600" i="1" dirty="0" smtClean="0">
                <a:solidFill>
                  <a:srgbClr val="004821"/>
                </a:solidFill>
              </a:rPr>
              <a:t>, or widows of priests. “And they are to teach My people the difference between the set-apart and the profane, and make them know what is unclean and clean.  </a:t>
            </a:r>
            <a:r>
              <a:rPr lang="en-ZA" sz="2600" b="1" i="1" dirty="0" smtClean="0">
                <a:solidFill>
                  <a:srgbClr val="004821"/>
                </a:solidFill>
              </a:rPr>
              <a:t>(Ezekiel 44:15-23 )</a:t>
            </a:r>
          </a:p>
          <a:p>
            <a:endParaRPr lang="en-US" i="1"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HOME FOR </a:t>
            </a:r>
            <a:r>
              <a:rPr lang="he-IL" sz="4800" dirty="0" smtClean="0"/>
              <a:t>יהוה</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t>The details of the tabernacle tell us how to make a home for </a:t>
            </a:r>
            <a:r>
              <a:rPr lang="he-IL" sz="9600" dirty="0" smtClean="0"/>
              <a:t>יהוה </a:t>
            </a:r>
            <a:r>
              <a:rPr lang="en-ZA" sz="9600" dirty="0" smtClean="0"/>
              <a:t> …both in our own individual lives and within the corporate body of believers. To make a “home for </a:t>
            </a:r>
            <a:r>
              <a:rPr lang="he-IL" sz="9600" dirty="0" smtClean="0"/>
              <a:t>יהוה</a:t>
            </a:r>
            <a:r>
              <a:rPr lang="en-ZA" sz="9600" dirty="0" smtClean="0"/>
              <a:t>” means we need to make it a place that is receptive to His presence….a place that is devoted to serving His desires. The world as we know it is not an environment hospitable to </a:t>
            </a:r>
            <a:r>
              <a:rPr lang="he-IL" sz="9600" dirty="0" smtClean="0"/>
              <a:t>יהושע</a:t>
            </a:r>
            <a:r>
              <a:rPr lang="en-ZA" sz="9600" dirty="0" smtClean="0"/>
              <a:t>. This world speaks of self. The epitome of self is seen in this picture of </a:t>
            </a:r>
            <a:r>
              <a:rPr lang="en-ZA" sz="9600" dirty="0" err="1" smtClean="0"/>
              <a:t>satan</a:t>
            </a:r>
            <a:r>
              <a:rPr lang="en-ZA" sz="9600" dirty="0" smtClean="0"/>
              <a:t>:</a:t>
            </a:r>
          </a:p>
          <a:p>
            <a:pPr algn="ctr">
              <a:lnSpc>
                <a:spcPts val="2200"/>
              </a:lnSpc>
            </a:pPr>
            <a:r>
              <a:rPr lang="en-ZA" sz="9600" i="1" dirty="0" smtClean="0">
                <a:solidFill>
                  <a:srgbClr val="004821"/>
                </a:solidFill>
              </a:rPr>
              <a:t>Let them give esteem to </a:t>
            </a:r>
            <a:r>
              <a:rPr lang="he-IL" sz="9600" i="1" dirty="0" smtClean="0">
                <a:solidFill>
                  <a:srgbClr val="004821"/>
                </a:solidFill>
              </a:rPr>
              <a:t>יהוה</a:t>
            </a:r>
            <a:r>
              <a:rPr lang="en-ZA" sz="9600" i="1" dirty="0" smtClean="0">
                <a:solidFill>
                  <a:srgbClr val="004821"/>
                </a:solidFill>
              </a:rPr>
              <a:t>, and declare His praise in the coastlands. </a:t>
            </a:r>
            <a:r>
              <a:rPr lang="he-IL" sz="9600" i="1" dirty="0" smtClean="0">
                <a:solidFill>
                  <a:srgbClr val="004821"/>
                </a:solidFill>
              </a:rPr>
              <a:t>יהוה</a:t>
            </a:r>
            <a:r>
              <a:rPr lang="en-ZA" sz="9600" i="1" dirty="0" smtClean="0">
                <a:solidFill>
                  <a:srgbClr val="004821"/>
                </a:solidFill>
              </a:rPr>
              <a:t> goes forth like a mighty man. He stirs up ardour like a fighter. He cries out, yea, shout aloud. Over His enemies He shows Himself mighty. “I have kept silent from of old, I have been still and held Myself back. Like a woman in labour I now cry out, I pant and gasp at once. “I lay waste mountains and hills, and I dry up all their plants. And I shall make rivers become coastlands, and I dry up pools</a:t>
            </a:r>
            <a:r>
              <a:rPr lang="en-ZA" sz="9600" b="1" i="1" dirty="0" smtClean="0">
                <a:solidFill>
                  <a:srgbClr val="004821"/>
                </a:solidFill>
              </a:rPr>
              <a:t>. (Isaiah 42:12-15)</a:t>
            </a:r>
          </a:p>
          <a:p>
            <a:pPr>
              <a:lnSpc>
                <a:spcPts val="2200"/>
              </a:lnSpc>
            </a:pPr>
            <a:r>
              <a:rPr lang="en-ZA" sz="9600" dirty="0" smtClean="0"/>
              <a:t>To make a “home for </a:t>
            </a:r>
            <a:r>
              <a:rPr lang="he-IL" sz="9600" dirty="0" smtClean="0"/>
              <a:t>יהוה</a:t>
            </a:r>
            <a:r>
              <a:rPr lang="en-ZA" sz="9600" dirty="0" smtClean="0"/>
              <a:t>”, requires a transformation. We must go from a self-oriented person/assembly to something that exists purely for the joy of serving Him.</a:t>
            </a:r>
          </a:p>
          <a:p>
            <a:pPr algn="ctr"/>
            <a:endParaRPr lang="en-ZA" b="1" i="1" dirty="0" smtClean="0">
              <a:solidFill>
                <a:srgbClr val="004821"/>
              </a:solidFill>
            </a:endParaRPr>
          </a:p>
          <a:p>
            <a:pPr algn="ctr"/>
            <a:endParaRPr lang="en-US"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HOME RULES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For the reign of Elohim is not eating and drinking, but righteousness and peace and joy in the Set-apart Spirit. </a:t>
            </a:r>
            <a:r>
              <a:rPr lang="en-ZA" b="1" i="1" dirty="0" smtClean="0">
                <a:solidFill>
                  <a:srgbClr val="004821"/>
                </a:solidFill>
              </a:rPr>
              <a:t>(Romans 14:17 )</a:t>
            </a:r>
          </a:p>
          <a:p>
            <a:pPr algn="ctr"/>
            <a:r>
              <a:rPr lang="en-ZA" i="1" dirty="0" smtClean="0">
                <a:solidFill>
                  <a:srgbClr val="004821"/>
                </a:solidFill>
              </a:rPr>
              <a:t>I call upon you, therefore, brothers, through the compassion of Elohim, to present your bodies a living offering – set-apart, well-pleasing to Elohim – your reasonable worship. And do not be conformed to this world, but be transformed by the renewing of your mind, so that you prove what is that good and well-pleasing and perfect desire of Elohim</a:t>
            </a:r>
            <a:r>
              <a:rPr lang="en-ZA" b="1" i="1" dirty="0" smtClean="0">
                <a:solidFill>
                  <a:srgbClr val="004821"/>
                </a:solidFill>
              </a:rPr>
              <a:t>. (Romans 12:1-2 )</a:t>
            </a:r>
          </a:p>
          <a:p>
            <a:r>
              <a:rPr lang="en-ZA" dirty="0" smtClean="0"/>
              <a:t>The tabernacle gives that picture of how transformation occurs. It shows us how to be set apart…that is to be holy. Many of the valuable items that were given for the building of the tabernacle came from Egypt. Even the threads for the garments of the High Priest probably came from clothes that were unstitched so that they could be rewoven into kingdom garments.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BRIDE FINISHED</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15 times it says in our Torah reading that things were made </a:t>
            </a:r>
            <a:r>
              <a:rPr lang="en-ZA" i="1" dirty="0" smtClean="0"/>
              <a:t>“as </a:t>
            </a:r>
            <a:r>
              <a:rPr lang="he-IL" i="1" dirty="0" smtClean="0"/>
              <a:t>יהוה</a:t>
            </a:r>
            <a:r>
              <a:rPr lang="en-ZA" i="1" dirty="0" smtClean="0"/>
              <a:t> commanded Moses”. </a:t>
            </a:r>
            <a:r>
              <a:rPr lang="en-ZA" dirty="0" smtClean="0"/>
              <a:t>This is the key. As we also come out of Egypt, let us no longer wear the garments of an Egyptian. Let us unstitch and reweave our garment that it might be a kingdom garment. This is done by heeding and doing everything “as </a:t>
            </a:r>
            <a:r>
              <a:rPr lang="he-IL" dirty="0" smtClean="0"/>
              <a:t>יהוה</a:t>
            </a:r>
            <a:r>
              <a:rPr lang="en-ZA" dirty="0" smtClean="0"/>
              <a:t> commanded Moses.” For this causes the transformation….the transformation from a self-oriented person to one set apart for a heavenly purpose and fit to dwell in the heavenly kingdom.</a:t>
            </a:r>
          </a:p>
          <a:p>
            <a:pPr algn="ctr">
              <a:lnSpc>
                <a:spcPts val="2100"/>
              </a:lnSpc>
            </a:pPr>
            <a:r>
              <a:rPr lang="en-ZA" i="1" dirty="0" smtClean="0">
                <a:solidFill>
                  <a:srgbClr val="004821"/>
                </a:solidFill>
              </a:rPr>
              <a:t>And all the work of the Dwelling Place of the Tent of Meeting was completed. And the children of </a:t>
            </a:r>
            <a:r>
              <a:rPr lang="en-ZA" i="1" dirty="0" err="1" smtClean="0">
                <a:solidFill>
                  <a:srgbClr val="004821"/>
                </a:solidFill>
              </a:rPr>
              <a:t>Yisra’ĕl</a:t>
            </a:r>
            <a:r>
              <a:rPr lang="en-ZA" i="1" dirty="0" smtClean="0">
                <a:solidFill>
                  <a:srgbClr val="004821"/>
                </a:solidFill>
              </a:rPr>
              <a:t> did according to all that </a:t>
            </a:r>
            <a:r>
              <a:rPr lang="he-IL" i="1" dirty="0" smtClean="0">
                <a:solidFill>
                  <a:srgbClr val="004821"/>
                </a:solidFill>
              </a:rPr>
              <a:t>יהוה</a:t>
            </a:r>
            <a:r>
              <a:rPr lang="en-ZA" i="1" dirty="0" smtClean="0">
                <a:solidFill>
                  <a:srgbClr val="004821"/>
                </a:solidFill>
              </a:rPr>
              <a:t> had commanded </a:t>
            </a:r>
            <a:r>
              <a:rPr lang="en-ZA" i="1" dirty="0" err="1" smtClean="0">
                <a:solidFill>
                  <a:srgbClr val="004821"/>
                </a:solidFill>
              </a:rPr>
              <a:t>Mosheh</a:t>
            </a:r>
            <a:r>
              <a:rPr lang="en-ZA" i="1" dirty="0" smtClean="0">
                <a:solidFill>
                  <a:srgbClr val="004821"/>
                </a:solidFill>
              </a:rPr>
              <a:t>, so they did. </a:t>
            </a:r>
            <a:r>
              <a:rPr lang="en-ZA" b="1" i="1" dirty="0" smtClean="0">
                <a:solidFill>
                  <a:srgbClr val="004821"/>
                </a:solidFill>
              </a:rPr>
              <a:t>(Exodus 39:32)</a:t>
            </a:r>
          </a:p>
          <a:p>
            <a:pPr algn="ctr">
              <a:lnSpc>
                <a:spcPts val="2100"/>
              </a:lnSpc>
            </a:pPr>
            <a:r>
              <a:rPr lang="en-ZA" i="1" dirty="0" smtClean="0">
                <a:solidFill>
                  <a:srgbClr val="004821"/>
                </a:solidFill>
              </a:rPr>
              <a:t>And he raised up the courtyard all around the Dwelling Place and the altar, and placed the covering of the courtyard gate. And </a:t>
            </a:r>
            <a:r>
              <a:rPr lang="en-ZA" i="1" dirty="0" err="1" smtClean="0">
                <a:solidFill>
                  <a:srgbClr val="004821"/>
                </a:solidFill>
              </a:rPr>
              <a:t>Mosheh</a:t>
            </a:r>
            <a:r>
              <a:rPr lang="en-ZA" i="1" dirty="0" smtClean="0">
                <a:solidFill>
                  <a:srgbClr val="004821"/>
                </a:solidFill>
              </a:rPr>
              <a:t> completed the work</a:t>
            </a:r>
            <a:r>
              <a:rPr lang="en-ZA" b="1" i="1" dirty="0" smtClean="0">
                <a:solidFill>
                  <a:srgbClr val="004821"/>
                </a:solidFill>
              </a:rPr>
              <a:t>. (Exodus 40:33 )</a:t>
            </a:r>
          </a:p>
          <a:p>
            <a:pPr>
              <a:lnSpc>
                <a:spcPts val="2100"/>
              </a:lnSpc>
            </a:pPr>
            <a:r>
              <a:rPr lang="en-ZA" dirty="0" smtClean="0"/>
              <a:t>The word for finished is </a:t>
            </a:r>
            <a:r>
              <a:rPr lang="en-ZA" dirty="0" err="1" smtClean="0"/>
              <a:t>kalah</a:t>
            </a:r>
            <a:r>
              <a:rPr lang="en-ZA" dirty="0" smtClean="0"/>
              <a:t> (</a:t>
            </a:r>
            <a:r>
              <a:rPr lang="en-ZA" dirty="0" err="1" smtClean="0"/>
              <a:t>strongs</a:t>
            </a:r>
            <a:r>
              <a:rPr lang="en-ZA" dirty="0" smtClean="0"/>
              <a:t> 3615). It is the root word for the word for bride…</a:t>
            </a:r>
            <a:r>
              <a:rPr lang="en-ZA" dirty="0" err="1" smtClean="0"/>
              <a:t>kallah</a:t>
            </a:r>
            <a:r>
              <a:rPr lang="en-ZA" dirty="0" smtClean="0"/>
              <a:t> (</a:t>
            </a:r>
            <a:r>
              <a:rPr lang="en-ZA" dirty="0" err="1" smtClean="0"/>
              <a:t>Strongs</a:t>
            </a:r>
            <a:r>
              <a:rPr lang="en-ZA" dirty="0" smtClean="0"/>
              <a:t> 3618). A bride completes her husband, as the two become one. This is the connection of the tabernacle with the bride of Messiah! The Torah will “finish” the “bride” and usher in the Heavenly Kingdom.</a:t>
            </a:r>
            <a:endParaRPr lang="en-ZA" i="1" dirty="0" smtClean="0">
              <a:solidFill>
                <a:srgbClr val="004821"/>
              </a:solidFill>
            </a:endParaRPr>
          </a:p>
          <a:p>
            <a:pPr>
              <a:lnSpc>
                <a:spcPts val="2100"/>
              </a:lnSpc>
            </a:pPr>
            <a:endParaRPr lang="en-ZA" dirty="0" smtClean="0"/>
          </a:p>
          <a:p>
            <a:pPr algn="ctr">
              <a:lnSpc>
                <a:spcPts val="2100"/>
              </a:lnSpc>
            </a:pPr>
            <a:endParaRPr lang="en-ZA" b="1" i="1" dirty="0" smtClean="0">
              <a:solidFill>
                <a:srgbClr val="004821"/>
              </a:solidFill>
            </a:endParaRPr>
          </a:p>
          <a:p>
            <a:pPr>
              <a:lnSpc>
                <a:spcPts val="2100"/>
              </a:lnSpc>
            </a:pPr>
            <a:endParaRPr lang="en-US" dirty="0" smtClean="0"/>
          </a:p>
          <a:p>
            <a:pPr>
              <a:lnSpc>
                <a:spcPts val="2100"/>
              </a:lnSpc>
            </a:pPr>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TRANSPARENCY</a:t>
            </a:r>
            <a:endParaRPr lang="en-ZA" dirty="0"/>
          </a:p>
        </p:txBody>
      </p:sp>
      <p:sp>
        <p:nvSpPr>
          <p:cNvPr id="3" name="Content Placeholder 2"/>
          <p:cNvSpPr>
            <a:spLocks noGrp="1"/>
          </p:cNvSpPr>
          <p:nvPr>
            <p:ph idx="1"/>
          </p:nvPr>
        </p:nvSpPr>
        <p:spPr/>
        <p:txBody>
          <a:bodyPr>
            <a:normAutofit fontScale="25000" lnSpcReduction="20000"/>
          </a:bodyPr>
          <a:lstStyle/>
          <a:p>
            <a:r>
              <a:rPr lang="en-ZA" sz="9600" dirty="0" smtClean="0"/>
              <a:t>This Torah lesson about "</a:t>
            </a:r>
            <a:r>
              <a:rPr lang="en-ZA" sz="9600" i="1" dirty="0" smtClean="0"/>
              <a:t>transparency"</a:t>
            </a:r>
            <a:r>
              <a:rPr lang="en-ZA" sz="9600" dirty="0" smtClean="0"/>
              <a:t> in good government is particularly timely today, when corruption is rife in business and government all over the world, and literally billions of dollars of tax-payers' money find their way into private pockets.</a:t>
            </a:r>
          </a:p>
          <a:p>
            <a:r>
              <a:rPr lang="en-ZA" sz="9600" dirty="0" smtClean="0"/>
              <a:t>In PEKUDEY of the Sanctuary we are given a full "</a:t>
            </a:r>
            <a:r>
              <a:rPr lang="en-ZA" sz="9600" i="1" dirty="0" smtClean="0"/>
              <a:t>breakdown"</a:t>
            </a:r>
            <a:r>
              <a:rPr lang="en-ZA" sz="9600" dirty="0" smtClean="0"/>
              <a:t> of the "</a:t>
            </a:r>
            <a:r>
              <a:rPr lang="en-ZA" sz="9600" i="1" dirty="0" smtClean="0"/>
              <a:t>budget" </a:t>
            </a:r>
            <a:r>
              <a:rPr lang="en-ZA" sz="9600" dirty="0" smtClean="0"/>
              <a:t>of this national project -- how much gold, silver and bronze, etc.-- together with an exact account of what they were used for.</a:t>
            </a:r>
          </a:p>
          <a:p>
            <a:r>
              <a:rPr lang="en-ZA" sz="9600" dirty="0" smtClean="0"/>
              <a:t>Much of the silver came from a "head-tax" on the entire nation, while the other materials were contributed by many different people, some wealthy, some poor. All were entitled to know what was done with their contributions. The Torah sets everything forth clearly for all to see.</a:t>
            </a:r>
          </a:p>
          <a:p>
            <a:r>
              <a:rPr lang="en-ZA" sz="9600" dirty="0" smtClean="0"/>
              <a:t> When Moses was later accused of bad government (Numbers 16:13-14), he could stand up and pray: </a:t>
            </a:r>
            <a:r>
              <a:rPr lang="en-ZA" sz="9600" dirty="0" smtClean="0">
                <a:solidFill>
                  <a:srgbClr val="004821"/>
                </a:solidFill>
              </a:rPr>
              <a:t>"</a:t>
            </a:r>
            <a:r>
              <a:rPr lang="en-ZA" sz="9600" i="1" dirty="0" smtClean="0">
                <a:solidFill>
                  <a:srgbClr val="004821"/>
                </a:solidFill>
              </a:rPr>
              <a:t>Do not turn to their offering: not a single donkey have I taken from them and I have not harmed one of them".</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BRINGING WORK TO COMPLETION</a:t>
            </a:r>
            <a:endParaRPr lang="en-ZA" dirty="0"/>
          </a:p>
        </p:txBody>
      </p:sp>
      <p:sp>
        <p:nvSpPr>
          <p:cNvPr id="3" name="Content Placeholder 2"/>
          <p:cNvSpPr>
            <a:spLocks noGrp="1"/>
          </p:cNvSpPr>
          <p:nvPr>
            <p:ph idx="1"/>
          </p:nvPr>
        </p:nvSpPr>
        <p:spPr/>
        <p:txBody>
          <a:bodyPr>
            <a:normAutofit/>
          </a:bodyPr>
          <a:lstStyle/>
          <a:p>
            <a:pPr>
              <a:lnSpc>
                <a:spcPts val="2880"/>
              </a:lnSpc>
            </a:pPr>
            <a:r>
              <a:rPr lang="en-ZA" dirty="0" smtClean="0"/>
              <a:t>In that same pattern, after </a:t>
            </a:r>
            <a:r>
              <a:rPr lang="he-IL" dirty="0" smtClean="0"/>
              <a:t>יהושע</a:t>
            </a:r>
            <a:r>
              <a:rPr lang="en-ZA" dirty="0" smtClean="0"/>
              <a:t> declared that He had completed His work, He then went on to speak about the glory.  </a:t>
            </a:r>
          </a:p>
          <a:p>
            <a:pPr algn="ctr"/>
            <a:r>
              <a:rPr lang="en-ZA" i="1" dirty="0" smtClean="0">
                <a:solidFill>
                  <a:srgbClr val="004821"/>
                </a:solidFill>
              </a:rPr>
              <a:t>“And now, esteem Me with Yourself, Father, with the esteem which I had with You before the world was. </a:t>
            </a:r>
            <a:r>
              <a:rPr lang="en-ZA" b="1" i="1" dirty="0" smtClean="0">
                <a:solidFill>
                  <a:srgbClr val="004821"/>
                </a:solidFill>
              </a:rPr>
              <a:t>(John 17:5)</a:t>
            </a:r>
          </a:p>
          <a:p>
            <a:pPr>
              <a:lnSpc>
                <a:spcPts val="2880"/>
              </a:lnSpc>
            </a:pPr>
            <a:r>
              <a:rPr lang="en-ZA" dirty="0" smtClean="0"/>
              <a:t>In the end, after we bring our works to completion, may we receive the blessing and hear those words </a:t>
            </a:r>
            <a:r>
              <a:rPr lang="en-ZA" i="1" dirty="0" smtClean="0"/>
              <a:t>“Well done, good and faithful servant.”</a:t>
            </a:r>
          </a:p>
          <a:p>
            <a:pPr>
              <a:lnSpc>
                <a:spcPts val="2880"/>
              </a:lnSpc>
            </a:pPr>
            <a:r>
              <a:rPr lang="en-ZA" dirty="0" smtClean="0"/>
              <a:t> May we be able to declare, like the apostle Paul,</a:t>
            </a:r>
          </a:p>
          <a:p>
            <a:pPr algn="ctr"/>
            <a:r>
              <a:rPr lang="en-ZA" i="1" dirty="0" smtClean="0">
                <a:solidFill>
                  <a:srgbClr val="004821"/>
                </a:solidFill>
              </a:rPr>
              <a:t>I have fought the good fight, I have finished the race, I have guarded the belief.</a:t>
            </a:r>
            <a:r>
              <a:rPr lang="en-ZA" b="1" i="1" dirty="0" smtClean="0">
                <a:solidFill>
                  <a:srgbClr val="004821"/>
                </a:solidFill>
              </a:rPr>
              <a:t> (2 Timothy 4:7)</a:t>
            </a:r>
          </a:p>
          <a:p>
            <a:endParaRPr lang="en-ZA" dirty="0" smtClean="0"/>
          </a:p>
          <a:p>
            <a:endParaRPr lang="en-ZA" sz="96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r>
              <a:rPr lang="en-ZA" dirty="0" smtClean="0"/>
              <a:t> </a:t>
            </a:r>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PEKUDEI “</a:t>
            </a:r>
            <a:r>
              <a:rPr lang="en-ZA" dirty="0" err="1" smtClean="0"/>
              <a:t>Acounts</a:t>
            </a:r>
            <a:r>
              <a:rPr lang="en-ZA" dirty="0" smtClean="0"/>
              <a:t>”</a:t>
            </a:r>
            <a:endParaRPr lang="en-ZA" i="1" dirty="0"/>
          </a:p>
        </p:txBody>
      </p:sp>
      <p:sp>
        <p:nvSpPr>
          <p:cNvPr id="5" name="Subtitle 4"/>
          <p:cNvSpPr>
            <a:spLocks noGrp="1"/>
          </p:cNvSpPr>
          <p:nvPr>
            <p:ph type="subTitle" idx="1"/>
          </p:nvPr>
        </p:nvSpPr>
        <p:spPr>
          <a:xfrm>
            <a:off x="0" y="5229200"/>
            <a:ext cx="9144000" cy="1628800"/>
          </a:xfrm>
        </p:spPr>
        <p:txBody>
          <a:bodyPr>
            <a:noAutofit/>
          </a:bodyPr>
          <a:lstStyle/>
          <a:p>
            <a:pPr>
              <a:lnSpc>
                <a:spcPts val="2000"/>
              </a:lnSpc>
            </a:pPr>
            <a:r>
              <a:rPr lang="en-ZA" b="1" dirty="0" smtClean="0"/>
              <a:t>Torah:</a:t>
            </a:r>
            <a:r>
              <a:rPr lang="en-ZA" sz="2800" b="1" dirty="0" smtClean="0"/>
              <a:t> </a:t>
            </a:r>
            <a:r>
              <a:rPr lang="en-ZA" sz="2000" b="0" dirty="0" smtClean="0"/>
              <a:t>Exodus 38:21-40:38</a:t>
            </a:r>
            <a:endParaRPr lang="en-ZA" sz="2800" b="0" dirty="0" smtClean="0"/>
          </a:p>
          <a:p>
            <a:pPr>
              <a:lnSpc>
                <a:spcPts val="2000"/>
              </a:lnSpc>
            </a:pPr>
            <a:r>
              <a:rPr lang="en-ZA" b="1" dirty="0" err="1" smtClean="0"/>
              <a:t>Haftorah</a:t>
            </a:r>
            <a:r>
              <a:rPr lang="en-ZA" b="1" dirty="0" smtClean="0"/>
              <a:t>:</a:t>
            </a:r>
            <a:r>
              <a:rPr lang="en-ZA" sz="2800" b="1" dirty="0" smtClean="0"/>
              <a:t> </a:t>
            </a:r>
            <a:r>
              <a:rPr lang="en-ZA" sz="2000" dirty="0" smtClean="0"/>
              <a:t>1 Kings 7:51-8:21</a:t>
            </a:r>
            <a:endParaRPr lang="en-ZA" sz="2800" dirty="0" smtClean="0"/>
          </a:p>
          <a:p>
            <a:pPr>
              <a:lnSpc>
                <a:spcPts val="2000"/>
              </a:lnSpc>
            </a:pPr>
            <a:r>
              <a:rPr lang="en-ZA" b="1" dirty="0" err="1" smtClean="0"/>
              <a:t>B’rit</a:t>
            </a:r>
            <a:r>
              <a:rPr lang="en-ZA" b="1" dirty="0" smtClean="0"/>
              <a:t> Chadashah:</a:t>
            </a:r>
            <a:r>
              <a:rPr lang="en-ZA" sz="2800" b="1" dirty="0" smtClean="0"/>
              <a:t> </a:t>
            </a:r>
            <a:r>
              <a:rPr lang="en-ZA" sz="2000" dirty="0" smtClean="0"/>
              <a:t>2 Corinthians 9:1-15, Revelation 11:19, Ephesians 6:14, Revelation 3:4-5,18, Matthew 17:2, Revelation 15:5-8</a:t>
            </a:r>
          </a:p>
          <a:p>
            <a:pPr>
              <a:lnSpc>
                <a:spcPts val="2000"/>
              </a:lnSpc>
            </a:pPr>
            <a:r>
              <a:rPr lang="en-ZA" sz="1600" b="1" i="1" dirty="0" smtClean="0">
                <a:solidFill>
                  <a:schemeClr val="accent1">
                    <a:lumMod val="75000"/>
                  </a:schemeClr>
                </a:solidFill>
              </a:rPr>
              <a:t>All references: The Scripture 1998+ unless otherwise noted</a:t>
            </a:r>
            <a:endParaRPr lang="en-ZA" sz="1600" b="1" dirty="0" smtClean="0">
              <a:solidFill>
                <a:schemeClr val="accent1">
                  <a:lumMod val="75000"/>
                </a:schemeClr>
              </a:solidFill>
            </a:endParaRPr>
          </a:p>
          <a:p>
            <a:pPr>
              <a:lnSpc>
                <a:spcPts val="2000"/>
              </a:lnSpc>
            </a:pPr>
            <a:endParaRPr lang="en-ZA"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7" name="Picture 6" descr="https://staticapp.icpsc.com/icp/loadimage.php/mogile/261268/5f05ba6cc9ac581b52f83e4e22d515d6/image/jpeg"/>
          <p:cNvPicPr/>
          <p:nvPr/>
        </p:nvPicPr>
        <p:blipFill>
          <a:blip r:embed="rId2" cstate="print"/>
          <a:srcRect/>
          <a:stretch>
            <a:fillRect/>
          </a:stretch>
        </p:blipFill>
        <p:spPr bwMode="auto">
          <a:xfrm>
            <a:off x="1907704" y="1268760"/>
            <a:ext cx="5400600" cy="367240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AGENDA</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ABBA has an agenda, He intends to have an intimate relationship with His people. He desires us to want that relationship as much as He does. Our desire moves us towards maturity as He is waiting for His bride to be holy.</a:t>
            </a:r>
          </a:p>
          <a:p>
            <a:pPr algn="ctr">
              <a:lnSpc>
                <a:spcPts val="2300"/>
              </a:lnSpc>
            </a:pPr>
            <a:r>
              <a:rPr lang="en-ZA" i="1" dirty="0" smtClean="0">
                <a:solidFill>
                  <a:srgbClr val="004821"/>
                </a:solidFill>
              </a:rPr>
              <a:t>Husbands, love your wives, as Messiah also did love the assembly and gave Himself for it, in order to set it apart and cleanse it with the washing of water by the Word, in order to present it to Himself a splendid assembly, not having spot or wrinkle or any of this sort, but that it might be set-apart and blameless. </a:t>
            </a:r>
            <a:r>
              <a:rPr lang="en-ZA" b="1" i="1" dirty="0" smtClean="0">
                <a:solidFill>
                  <a:srgbClr val="004821"/>
                </a:solidFill>
              </a:rPr>
              <a:t>(Ephesians 5:25-27 )</a:t>
            </a:r>
          </a:p>
          <a:p>
            <a:pPr>
              <a:lnSpc>
                <a:spcPts val="2300"/>
              </a:lnSpc>
            </a:pPr>
            <a:r>
              <a:rPr lang="en-ZA" dirty="0" smtClean="0"/>
              <a:t>Short statement </a:t>
            </a:r>
            <a:r>
              <a:rPr lang="en-ZA" i="1" dirty="0" err="1" smtClean="0"/>
              <a:t>Ardelle</a:t>
            </a:r>
            <a:r>
              <a:rPr lang="en-ZA" i="1" dirty="0" smtClean="0"/>
              <a:t>, Living Waters Fellowship:</a:t>
            </a:r>
            <a:endParaRPr lang="en-ZA" dirty="0" smtClean="0"/>
          </a:p>
          <a:p>
            <a:pPr>
              <a:lnSpc>
                <a:spcPts val="2300"/>
              </a:lnSpc>
            </a:pPr>
            <a:r>
              <a:rPr lang="en-ZA" i="1" dirty="0" smtClean="0">
                <a:solidFill>
                  <a:srgbClr val="C00000"/>
                </a:solidFill>
              </a:rPr>
              <a:t>“Individual salvation is only the first step of the plan of the Almighty in our lives. Salvation continues with the unifying of the body of Messiah through Torah in order that the Bridegroom might take His Bride to the land of Israel where He intends to dwell with her.”</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PICTURE IN SCRIPTURE </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This is the main topic of Messiah </a:t>
            </a:r>
            <a:r>
              <a:rPr lang="he-IL" sz="9600" dirty="0" smtClean="0"/>
              <a:t>יהושע</a:t>
            </a:r>
            <a:r>
              <a:rPr lang="en-ZA" sz="9600" dirty="0" smtClean="0"/>
              <a:t> when He walked this earth. As we read the Word we see the connections between the kingdom of heaven, the tabernacle, the bride, etc.</a:t>
            </a:r>
          </a:p>
          <a:p>
            <a:pPr algn="ctr">
              <a:lnSpc>
                <a:spcPts val="2100"/>
              </a:lnSpc>
            </a:pPr>
            <a:r>
              <a:rPr lang="en-ZA" sz="9600" i="1" dirty="0" smtClean="0">
                <a:solidFill>
                  <a:srgbClr val="004821"/>
                </a:solidFill>
              </a:rPr>
              <a:t>From that time </a:t>
            </a:r>
            <a:r>
              <a:rPr lang="he-IL" sz="9600" i="1" dirty="0" smtClean="0">
                <a:solidFill>
                  <a:srgbClr val="004821"/>
                </a:solidFill>
              </a:rPr>
              <a:t>יהושע</a:t>
            </a:r>
            <a:r>
              <a:rPr lang="en-ZA" sz="9600" i="1" dirty="0" smtClean="0">
                <a:solidFill>
                  <a:srgbClr val="004821"/>
                </a:solidFill>
              </a:rPr>
              <a:t> began to proclaim and to say, “Repent, for the reign of the heavens has drawn near.” </a:t>
            </a:r>
            <a:r>
              <a:rPr lang="en-ZA" sz="9600" b="1" i="1" dirty="0" smtClean="0">
                <a:solidFill>
                  <a:srgbClr val="004821"/>
                </a:solidFill>
              </a:rPr>
              <a:t>(Matthew 4:17 )</a:t>
            </a:r>
          </a:p>
          <a:p>
            <a:pPr>
              <a:lnSpc>
                <a:spcPts val="2100"/>
              </a:lnSpc>
            </a:pPr>
            <a:r>
              <a:rPr lang="en-ZA" sz="9600" dirty="0" smtClean="0"/>
              <a:t>Entering into the tabernacle begins with repentance at the altar of sacrifice. Thereafter  we are reminded  of a powerful prayer that perhaps we’ve forgotten to pray. It is a reference to that future heavenly tabernacle being brought to earth (Rev 21).</a:t>
            </a:r>
          </a:p>
          <a:p>
            <a:pPr algn="ctr">
              <a:lnSpc>
                <a:spcPts val="2100"/>
              </a:lnSpc>
            </a:pPr>
            <a:r>
              <a:rPr lang="en-ZA" sz="9600" i="1" dirty="0" smtClean="0">
                <a:solidFill>
                  <a:srgbClr val="004821"/>
                </a:solidFill>
              </a:rPr>
              <a:t>“This, then, is the way you should pray: ‘Our Father who is in the heavens, let Your Name be set-apart, let Your reign come, let Your desire be done on earth as it is in heaven</a:t>
            </a:r>
            <a:r>
              <a:rPr lang="en-ZA" sz="9600" b="1" i="1" dirty="0" smtClean="0">
                <a:solidFill>
                  <a:srgbClr val="004821"/>
                </a:solidFill>
              </a:rPr>
              <a:t>. (Matthew 6:9-10)</a:t>
            </a:r>
          </a:p>
          <a:p>
            <a:pPr>
              <a:lnSpc>
                <a:spcPts val="2100"/>
              </a:lnSpc>
            </a:pPr>
            <a:r>
              <a:rPr lang="en-ZA" sz="9600" dirty="0" smtClean="0"/>
              <a:t>Our main focus should be on the heavenly kingdom, not on our earthly cares as Gentiles as clearly stated in Matthew 6:31-33</a:t>
            </a:r>
          </a:p>
          <a:p>
            <a:pPr algn="ctr">
              <a:lnSpc>
                <a:spcPts val="2100"/>
              </a:lnSpc>
            </a:pPr>
            <a:r>
              <a:rPr lang="en-ZA" sz="9600" i="1" dirty="0" smtClean="0">
                <a:solidFill>
                  <a:srgbClr val="004821"/>
                </a:solidFill>
              </a:rPr>
              <a:t>“Do not worry then, saying, ‘What shall we eat?’ or ‘What shall we drink?’ or ‘What shall we wear?’ “For all these the gentiles seek for. .. “But seek first the reign of Elohim, and His righteousness, and all these matters shall be added to you. </a:t>
            </a:r>
            <a:endParaRPr lang="en-ZA" sz="9600" b="1" i="1" dirty="0" smtClean="0">
              <a:solidFill>
                <a:srgbClr val="004821"/>
              </a:solidFill>
            </a:endParaRPr>
          </a:p>
          <a:p>
            <a:pPr>
              <a:lnSpc>
                <a:spcPts val="2100"/>
              </a:lnSpc>
            </a:pPr>
            <a:endParaRPr lang="en-ZA" sz="96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KINGDOM MESSAGE / HEALING</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he-IL" sz="9600" dirty="0" smtClean="0"/>
              <a:t>יהושע</a:t>
            </a:r>
            <a:r>
              <a:rPr lang="en-ZA" sz="9600" dirty="0" smtClean="0"/>
              <a:t> combined the Gospel of the kingdom message with the healing of all sickness and disease.</a:t>
            </a:r>
            <a:r>
              <a:rPr lang="he-IL" sz="9600" dirty="0" smtClean="0"/>
              <a:t>יהושע </a:t>
            </a:r>
            <a:r>
              <a:rPr lang="en-ZA" sz="9600" dirty="0" smtClean="0"/>
              <a:t>s desire was to bring the lost sheep back into the fold….this was harvesting. Therefore he sends his disciples to other lost sheep with the kingdom of heaven message. Like </a:t>
            </a:r>
            <a:r>
              <a:rPr lang="he-IL" sz="9600" dirty="0" smtClean="0"/>
              <a:t>יהושע</a:t>
            </a:r>
            <a:r>
              <a:rPr lang="en-ZA" sz="9600" dirty="0" smtClean="0"/>
              <a:t>, along with the kingdom message, the disciples (labourers) were given the power to heal the sick. The message of the kingdom and the healing….they go together.</a:t>
            </a:r>
          </a:p>
          <a:p>
            <a:pPr algn="ctr">
              <a:lnSpc>
                <a:spcPts val="2200"/>
              </a:lnSpc>
            </a:pPr>
            <a:r>
              <a:rPr lang="en-ZA" sz="9600" i="1" dirty="0" smtClean="0">
                <a:solidFill>
                  <a:srgbClr val="004821"/>
                </a:solidFill>
              </a:rPr>
              <a:t>And </a:t>
            </a:r>
            <a:r>
              <a:rPr lang="he-IL" sz="9600" i="1" dirty="0" smtClean="0">
                <a:solidFill>
                  <a:srgbClr val="004821"/>
                </a:solidFill>
              </a:rPr>
              <a:t>יהושע</a:t>
            </a:r>
            <a:r>
              <a:rPr lang="en-ZA" sz="9600" i="1" dirty="0" smtClean="0">
                <a:solidFill>
                  <a:srgbClr val="004821"/>
                </a:solidFill>
              </a:rPr>
              <a:t> went about all the cities and villages, teaching in their congregations, and proclaiming the Good News of the reign, and healing every disease and every bodily weakness among the people. And having called His twelve taught ones near, He gave them authority over unclean spirits, to cast them out, and to heal every disease and every bodily weakness. ..“Do not go into the way of the gentiles, ..but rather go to the lost sheep of the house of </a:t>
            </a:r>
            <a:r>
              <a:rPr lang="en-ZA" sz="9600" i="1" dirty="0" err="1" smtClean="0">
                <a:solidFill>
                  <a:srgbClr val="004821"/>
                </a:solidFill>
              </a:rPr>
              <a:t>Yisra’ĕl</a:t>
            </a:r>
            <a:r>
              <a:rPr lang="en-ZA" sz="9600" i="1" dirty="0" smtClean="0">
                <a:solidFill>
                  <a:srgbClr val="004821"/>
                </a:solidFill>
              </a:rPr>
              <a:t>. “And as you go, proclaim, saying, ‘The reign of the heavens has drawn near.’ “Heal the sick, cleanse the lepers, raise the dead, cast out demons. You have received without paying, give without being paid</a:t>
            </a:r>
            <a:r>
              <a:rPr lang="en-ZA" sz="9600" b="1" i="1" dirty="0" smtClean="0">
                <a:solidFill>
                  <a:srgbClr val="004821"/>
                </a:solidFill>
              </a:rPr>
              <a:t>. (Matthew 9:35-10:8 )</a:t>
            </a:r>
          </a:p>
          <a:p>
            <a:pPr>
              <a:lnSpc>
                <a:spcPts val="22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KINGDOM MESSAGE</a:t>
            </a:r>
            <a:endParaRPr lang="en-ZA" dirty="0"/>
          </a:p>
        </p:txBody>
      </p:sp>
      <p:sp>
        <p:nvSpPr>
          <p:cNvPr id="3" name="Content Placeholder 2"/>
          <p:cNvSpPr>
            <a:spLocks noGrp="1"/>
          </p:cNvSpPr>
          <p:nvPr>
            <p:ph idx="1"/>
          </p:nvPr>
        </p:nvSpPr>
        <p:spPr/>
        <p:txBody>
          <a:bodyPr>
            <a:normAutofit fontScale="92500"/>
          </a:bodyPr>
          <a:lstStyle/>
          <a:p>
            <a:pPr algn="ctr">
              <a:lnSpc>
                <a:spcPts val="2400"/>
              </a:lnSpc>
            </a:pPr>
            <a:r>
              <a:rPr lang="en-ZA" sz="2600" i="1" dirty="0" smtClean="0">
                <a:solidFill>
                  <a:srgbClr val="004821"/>
                </a:solidFill>
              </a:rPr>
              <a:t>And He spoke to them much in parables, saying, “See, the </a:t>
            </a:r>
            <a:r>
              <a:rPr lang="en-ZA" sz="2600" i="1" dirty="0" err="1" smtClean="0">
                <a:solidFill>
                  <a:srgbClr val="004821"/>
                </a:solidFill>
              </a:rPr>
              <a:t>sower</a:t>
            </a:r>
            <a:r>
              <a:rPr lang="en-ZA" sz="2600" i="1" dirty="0" smtClean="0">
                <a:solidFill>
                  <a:srgbClr val="004821"/>
                </a:solidFill>
              </a:rPr>
              <a:t> went out to </a:t>
            </a:r>
            <a:r>
              <a:rPr lang="en-ZA" sz="2600" i="1" dirty="0" err="1" smtClean="0">
                <a:solidFill>
                  <a:srgbClr val="004821"/>
                </a:solidFill>
              </a:rPr>
              <a:t>sow.</a:t>
            </a:r>
            <a:r>
              <a:rPr lang="en-ZA" sz="2600" i="1" dirty="0" smtClean="0">
                <a:solidFill>
                  <a:srgbClr val="004821"/>
                </a:solidFill>
              </a:rPr>
              <a:t> “And as he sowed, </a:t>
            </a:r>
            <a:r>
              <a:rPr lang="en-ZA" sz="2600" b="1" i="1" dirty="0" smtClean="0">
                <a:solidFill>
                  <a:srgbClr val="004821"/>
                </a:solidFill>
              </a:rPr>
              <a:t>some indeed fell by the wayside, and the birds came and devoured them</a:t>
            </a:r>
            <a:r>
              <a:rPr lang="en-ZA" sz="2600" i="1" dirty="0" smtClean="0">
                <a:solidFill>
                  <a:srgbClr val="004821"/>
                </a:solidFill>
              </a:rPr>
              <a:t>. “And others fell on rocky places, where they did not have much soil, and immediately they sprang up, because they had no depth of soil. “But when the sun was up they were scorched, and </a:t>
            </a:r>
            <a:r>
              <a:rPr lang="en-ZA" sz="2600" b="1" i="1" dirty="0" smtClean="0">
                <a:solidFill>
                  <a:srgbClr val="004821"/>
                </a:solidFill>
              </a:rPr>
              <a:t>because they had no root they withered.</a:t>
            </a:r>
            <a:r>
              <a:rPr lang="en-ZA" sz="2600" i="1" dirty="0" smtClean="0">
                <a:solidFill>
                  <a:srgbClr val="004821"/>
                </a:solidFill>
              </a:rPr>
              <a:t> “And </a:t>
            </a:r>
            <a:r>
              <a:rPr lang="en-ZA" sz="2600" b="1" i="1" dirty="0" smtClean="0">
                <a:solidFill>
                  <a:srgbClr val="004821"/>
                </a:solidFill>
              </a:rPr>
              <a:t>others fell among thorns</a:t>
            </a:r>
            <a:r>
              <a:rPr lang="en-ZA" sz="2600" i="1" dirty="0" smtClean="0">
                <a:solidFill>
                  <a:srgbClr val="004821"/>
                </a:solidFill>
              </a:rPr>
              <a:t>, and the </a:t>
            </a:r>
            <a:r>
              <a:rPr lang="en-ZA" sz="2600" b="1" i="1" dirty="0" smtClean="0">
                <a:solidFill>
                  <a:srgbClr val="004821"/>
                </a:solidFill>
              </a:rPr>
              <a:t>thorns came up and choked them</a:t>
            </a:r>
            <a:r>
              <a:rPr lang="en-ZA" sz="2600" i="1" dirty="0" smtClean="0">
                <a:solidFill>
                  <a:srgbClr val="004821"/>
                </a:solidFill>
              </a:rPr>
              <a:t>. “And </a:t>
            </a:r>
            <a:r>
              <a:rPr lang="en-ZA" sz="2600" b="1" i="1" dirty="0" smtClean="0">
                <a:solidFill>
                  <a:srgbClr val="004821"/>
                </a:solidFill>
              </a:rPr>
              <a:t>others fell on good soil and yielded a crop, some a hundredfold, some sixty, some thirty.</a:t>
            </a:r>
            <a:r>
              <a:rPr lang="en-ZA" sz="2600" i="1" dirty="0" smtClean="0">
                <a:solidFill>
                  <a:srgbClr val="004821"/>
                </a:solidFill>
              </a:rPr>
              <a:t> “He who has ears to hear, let him hear!” And the taught ones came and said to Him, “Why do You speak to them in parables?” And He answering, said to them, “Because it has been given to you to know the secrets of the reign of the heavens, but to them it has not been given. </a:t>
            </a:r>
            <a:r>
              <a:rPr lang="en-ZA" sz="2600" b="1" i="1" dirty="0" smtClean="0">
                <a:solidFill>
                  <a:srgbClr val="004821"/>
                </a:solidFill>
              </a:rPr>
              <a:t>(Matthew 13:3-11 )</a:t>
            </a:r>
          </a:p>
          <a:p>
            <a:pPr>
              <a:lnSpc>
                <a:spcPts val="2400"/>
              </a:lnSpc>
            </a:pPr>
            <a:r>
              <a:rPr lang="en-ZA" sz="2600" dirty="0" smtClean="0"/>
              <a:t>It must be noted the parable speaks of “</a:t>
            </a:r>
            <a:r>
              <a:rPr lang="en-ZA" sz="2600" i="1" dirty="0" smtClean="0"/>
              <a:t>secrets of the reign of the heavens”</a:t>
            </a:r>
            <a:r>
              <a:rPr lang="en-ZA" sz="2600" b="1" dirty="0" smtClean="0"/>
              <a:t> </a:t>
            </a:r>
            <a:r>
              <a:rPr lang="en-ZA" sz="2600" dirty="0" smtClean="0"/>
              <a:t>or</a:t>
            </a:r>
            <a:r>
              <a:rPr lang="en-ZA" sz="2600" b="1" dirty="0" smtClean="0"/>
              <a:t> </a:t>
            </a:r>
            <a:r>
              <a:rPr lang="en-ZA" sz="2600" i="1" dirty="0" smtClean="0"/>
              <a:t>“mysteries of the Kingdom of heaven”</a:t>
            </a:r>
          </a:p>
          <a:p>
            <a:pPr>
              <a:lnSpc>
                <a:spcPts val="24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WORD OF THE KINGDOM</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“For whoever possesses, to him more shall be given, and he shall have </a:t>
            </a:r>
            <a:r>
              <a:rPr lang="en-ZA" i="1" dirty="0" err="1" smtClean="0">
                <a:solidFill>
                  <a:srgbClr val="004821"/>
                </a:solidFill>
              </a:rPr>
              <a:t>overflowingly</a:t>
            </a:r>
            <a:r>
              <a:rPr lang="en-ZA" i="1" dirty="0" smtClean="0">
                <a:solidFill>
                  <a:srgbClr val="004821"/>
                </a:solidFill>
              </a:rPr>
              <a:t>; but whoever does not possess, even what he possesses shall be taken away from him. “Because of this I speak to them in parables, because seeing they do not see, and hearing they do not hear, nor do they understand ... blessed are your eyes because they see, and your ears because they hear, for truly I say to you, that many prophets and righteous ones longed to see what you see, and did not see it, and to hear what you hear, and did not hear it. “You, then, hear the parable of the </a:t>
            </a:r>
            <a:r>
              <a:rPr lang="en-ZA" i="1" dirty="0" err="1" smtClean="0">
                <a:solidFill>
                  <a:srgbClr val="004821"/>
                </a:solidFill>
              </a:rPr>
              <a:t>sower</a:t>
            </a:r>
            <a:r>
              <a:rPr lang="en-ZA" i="1" dirty="0" smtClean="0">
                <a:solidFill>
                  <a:srgbClr val="004821"/>
                </a:solidFill>
              </a:rPr>
              <a:t>: “When anyone hears the </a:t>
            </a:r>
            <a:r>
              <a:rPr lang="en-ZA" b="1" i="1" dirty="0" smtClean="0">
                <a:solidFill>
                  <a:srgbClr val="004821"/>
                </a:solidFill>
              </a:rPr>
              <a:t>word of the reign (kingdom)</a:t>
            </a:r>
            <a:r>
              <a:rPr lang="en-ZA" i="1" dirty="0" smtClean="0">
                <a:solidFill>
                  <a:srgbClr val="004821"/>
                </a:solidFill>
              </a:rPr>
              <a:t>, and does not understand it, then the wicked one comes and snatches away what was sown in his heart. This is that sown by the wayside.  </a:t>
            </a:r>
            <a:r>
              <a:rPr lang="en-ZA" b="1" i="1" dirty="0" smtClean="0">
                <a:solidFill>
                  <a:srgbClr val="004821"/>
                </a:solidFill>
              </a:rPr>
              <a:t>(Matthew 13:12-19 )</a:t>
            </a:r>
          </a:p>
          <a:p>
            <a:r>
              <a:rPr lang="en-ZA" dirty="0" smtClean="0"/>
              <a:t>Have you ever tried to speak the Kingdom/Torah message and seen this happen?</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BEARING FRUIT</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that sown on rocky places, this is he who hears the word and immediately receives it with joy, yet he has no root in himself, but is short-lived, and when pressure or persecution arises because of the word, immediately he stumbles. “And that sown among the thorns is he who hears the word, and the worry of this age and the deceit of riches choke the word, and it becomes fruitless. </a:t>
            </a:r>
            <a:r>
              <a:rPr lang="en-ZA" b="1" i="1" dirty="0" smtClean="0">
                <a:solidFill>
                  <a:srgbClr val="004821"/>
                </a:solidFill>
              </a:rPr>
              <a:t>“And that sown on the good soil is he who hears the word and understands it, who indeed bears fruit and yields – some a hundredfold, some sixty, some thirty.” </a:t>
            </a:r>
          </a:p>
          <a:p>
            <a:pPr algn="ctr"/>
            <a:r>
              <a:rPr lang="en-ZA" b="1" i="1" dirty="0" smtClean="0">
                <a:solidFill>
                  <a:srgbClr val="004821"/>
                </a:solidFill>
              </a:rPr>
              <a:t>(Matthew 13:20-23)</a:t>
            </a:r>
          </a:p>
          <a:p>
            <a:r>
              <a:rPr lang="en-ZA" dirty="0" smtClean="0"/>
              <a:t>Only the prepared and open heart will receive, the hard stony heart will block everything that is from God. </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36052</TotalTime>
  <Words>5226</Words>
  <Application>Microsoft Office PowerPoint</Application>
  <PresentationFormat>On-screen Show (4:3)</PresentationFormat>
  <Paragraphs>178</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Slide 1</vt:lpstr>
      <vt:lpstr>RECOGNITION</vt:lpstr>
      <vt:lpstr>PEKUDEI “Acounts”</vt:lpstr>
      <vt:lpstr>AGENDA</vt:lpstr>
      <vt:lpstr>PICTURE IN SCRIPTURE </vt:lpstr>
      <vt:lpstr>KINGDOM MESSAGE / HEALING</vt:lpstr>
      <vt:lpstr>KINGDOM MESSAGE</vt:lpstr>
      <vt:lpstr>WORD OF THE KINGDOM</vt:lpstr>
      <vt:lpstr>BEARING FRUIT</vt:lpstr>
      <vt:lpstr>MYSTERIES OF THE KINGDOM OF HEAVEN</vt:lpstr>
      <vt:lpstr>GOAL FOR US</vt:lpstr>
      <vt:lpstr>BY FAITH</vt:lpstr>
      <vt:lpstr>PURIFIED BRIDE</vt:lpstr>
      <vt:lpstr>KINGDOM IN YOUR MIDST</vt:lpstr>
      <vt:lpstr>MARRAIGE FEAST</vt:lpstr>
      <vt:lpstr>1000 YEARS</vt:lpstr>
      <vt:lpstr>KINGDOM REIGN</vt:lpstr>
      <vt:lpstr>EARTHLY TABERNACLE - OUTSIDE</vt:lpstr>
      <vt:lpstr>EARTHLY TABERNACLE – HOLY PLACE</vt:lpstr>
      <vt:lpstr>EARTHLY TABERNACLE –  HOLY OF HOLIES</vt:lpstr>
      <vt:lpstr>THE HIGH PRIEST </vt:lpstr>
      <vt:lpstr>יהושע THE OFFERING</vt:lpstr>
      <vt:lpstr>IST VEIL  </vt:lpstr>
      <vt:lpstr>WHO WILL ENTER</vt:lpstr>
      <vt:lpstr>HOME FOR יהוה</vt:lpstr>
      <vt:lpstr>HOME RULES</vt:lpstr>
      <vt:lpstr>BRIDE FINISHED</vt:lpstr>
      <vt:lpstr>TRANSPARENCY</vt:lpstr>
      <vt:lpstr>BRINGING WORK TO COMPLETION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952</cp:revision>
  <dcterms:created xsi:type="dcterms:W3CDTF">2010-10-31T07:41:47Z</dcterms:created>
  <dcterms:modified xsi:type="dcterms:W3CDTF">2014-03-01T14:23:08Z</dcterms:modified>
</cp:coreProperties>
</file>